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54" r:id="rId3"/>
    <p:sldId id="356" r:id="rId4"/>
    <p:sldId id="367" r:id="rId5"/>
    <p:sldId id="352" r:id="rId6"/>
    <p:sldId id="366" r:id="rId7"/>
    <p:sldId id="369" r:id="rId8"/>
    <p:sldId id="368" r:id="rId9"/>
    <p:sldId id="374" r:id="rId10"/>
    <p:sldId id="375" r:id="rId11"/>
    <p:sldId id="376" r:id="rId12"/>
    <p:sldId id="380" r:id="rId13"/>
    <p:sldId id="381" r:id="rId14"/>
    <p:sldId id="385" r:id="rId15"/>
    <p:sldId id="384" r:id="rId16"/>
    <p:sldId id="370" r:id="rId17"/>
    <p:sldId id="387" r:id="rId18"/>
    <p:sldId id="386" r:id="rId19"/>
    <p:sldId id="383" r:id="rId20"/>
    <p:sldId id="393" r:id="rId21"/>
    <p:sldId id="396" r:id="rId22"/>
    <p:sldId id="391" r:id="rId23"/>
    <p:sldId id="395" r:id="rId24"/>
    <p:sldId id="372" r:id="rId25"/>
    <p:sldId id="311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QA" initials="R" lastIdx="1" clrIdx="0">
    <p:extLst>
      <p:ext uri="{19B8F6BF-5375-455C-9EA6-DF929625EA0E}">
        <p15:presenceInfo xmlns:p15="http://schemas.microsoft.com/office/powerpoint/2012/main" userId="PQ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323" autoAdjust="0"/>
  </p:normalViewPr>
  <p:slideViewPr>
    <p:cSldViewPr snapToGrid="0">
      <p:cViewPr varScale="1">
        <p:scale>
          <a:sx n="109" d="100"/>
          <a:sy n="109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bba\Downloads\Atenei-Accreditati-AVA3-valutazioni-finali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bba\Desktop\FFO%20vs%20Processi%20di%20AQ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50098136559911E-2"/>
          <c:y val="0.18688361629214956"/>
          <c:w val="0.97101969658484777"/>
          <c:h val="0.721799309969974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'[Atenei-Accreditati-AVA3-valutazioni-finali.xlsx]Foglio1'!$A$2</c:f>
              <c:strCache>
                <c:ptCount val="1"/>
                <c:pt idx="0">
                  <c:v>Pienamente Soddisfacente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50800" dir="5400000" algn="ctr" rotWithShape="0">
                <a:schemeClr val="accent6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'[Atenei-Accreditati-AVA3-valutazioni-finali.xlsx]Foglio1'!$B$1:$P$1</c:f>
              <c:strCache>
                <c:ptCount val="15"/>
                <c:pt idx="0">
                  <c:v>POLITO</c:v>
                </c:pt>
                <c:pt idx="1">
                  <c:v>UNIMORE</c:v>
                </c:pt>
                <c:pt idx="2">
                  <c:v>Piemonte Orientale</c:v>
                </c:pt>
                <c:pt idx="3">
                  <c:v>PERUGIA</c:v>
                </c:pt>
                <c:pt idx="4">
                  <c:v>UNITO</c:v>
                </c:pt>
                <c:pt idx="5">
                  <c:v>UDINE</c:v>
                </c:pt>
                <c:pt idx="6">
                  <c:v>Campus Biomedico</c:v>
                </c:pt>
                <c:pt idx="7">
                  <c:v>IULM</c:v>
                </c:pt>
                <c:pt idx="8">
                  <c:v>TERAMO</c:v>
                </c:pt>
                <c:pt idx="9">
                  <c:v>L'Aquila</c:v>
                </c:pt>
                <c:pt idx="10">
                  <c:v>Humanitas</c:v>
                </c:pt>
                <c:pt idx="11">
                  <c:v>Macerata</c:v>
                </c:pt>
                <c:pt idx="12">
                  <c:v>CAMERINO</c:v>
                </c:pt>
                <c:pt idx="13">
                  <c:v>Molise</c:v>
                </c:pt>
                <c:pt idx="14">
                  <c:v>ENNA KORE</c:v>
                </c:pt>
              </c:strCache>
            </c:strRef>
          </c:cat>
          <c:val>
            <c:numRef>
              <c:f>'[Atenei-Accreditati-AVA3-valutazioni-finali.xlsx]Foglio1'!$B$2:$P$2</c:f>
              <c:numCache>
                <c:formatCode>General</c:formatCode>
                <c:ptCount val="15"/>
                <c:pt idx="0">
                  <c:v>78</c:v>
                </c:pt>
                <c:pt idx="1">
                  <c:v>75</c:v>
                </c:pt>
                <c:pt idx="2">
                  <c:v>35</c:v>
                </c:pt>
                <c:pt idx="3">
                  <c:v>26</c:v>
                </c:pt>
                <c:pt idx="4">
                  <c:v>25</c:v>
                </c:pt>
                <c:pt idx="5">
                  <c:v>25</c:v>
                </c:pt>
                <c:pt idx="6">
                  <c:v>23</c:v>
                </c:pt>
                <c:pt idx="7">
                  <c:v>22</c:v>
                </c:pt>
                <c:pt idx="8">
                  <c:v>17</c:v>
                </c:pt>
                <c:pt idx="9">
                  <c:v>17</c:v>
                </c:pt>
                <c:pt idx="10">
                  <c:v>17</c:v>
                </c:pt>
                <c:pt idx="11">
                  <c:v>13</c:v>
                </c:pt>
                <c:pt idx="12">
                  <c:v>13</c:v>
                </c:pt>
                <c:pt idx="13">
                  <c:v>12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6-4550-9B5B-8B91CAB6FA7F}"/>
            </c:ext>
          </c:extLst>
        </c:ser>
        <c:ser>
          <c:idx val="1"/>
          <c:order val="1"/>
          <c:tx>
            <c:strRef>
              <c:f>'[Atenei-Accreditati-AVA3-valutazioni-finali.xlsx]Foglio1'!$A$3</c:f>
              <c:strCache>
                <c:ptCount val="1"/>
                <c:pt idx="0">
                  <c:v>Soddisfacente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'[Atenei-Accreditati-AVA3-valutazioni-finali.xlsx]Foglio1'!$B$1:$P$1</c:f>
              <c:strCache>
                <c:ptCount val="15"/>
                <c:pt idx="0">
                  <c:v>POLITO</c:v>
                </c:pt>
                <c:pt idx="1">
                  <c:v>UNIMORE</c:v>
                </c:pt>
                <c:pt idx="2">
                  <c:v>Piemonte Orientale</c:v>
                </c:pt>
                <c:pt idx="3">
                  <c:v>PERUGIA</c:v>
                </c:pt>
                <c:pt idx="4">
                  <c:v>UNITO</c:v>
                </c:pt>
                <c:pt idx="5">
                  <c:v>UDINE</c:v>
                </c:pt>
                <c:pt idx="6">
                  <c:v>Campus Biomedico</c:v>
                </c:pt>
                <c:pt idx="7">
                  <c:v>IULM</c:v>
                </c:pt>
                <c:pt idx="8">
                  <c:v>TERAMO</c:v>
                </c:pt>
                <c:pt idx="9">
                  <c:v>L'Aquila</c:v>
                </c:pt>
                <c:pt idx="10">
                  <c:v>Humanitas</c:v>
                </c:pt>
                <c:pt idx="11">
                  <c:v>Macerata</c:v>
                </c:pt>
                <c:pt idx="12">
                  <c:v>CAMERINO</c:v>
                </c:pt>
                <c:pt idx="13">
                  <c:v>Molise</c:v>
                </c:pt>
                <c:pt idx="14">
                  <c:v>ENNA KORE</c:v>
                </c:pt>
              </c:strCache>
            </c:strRef>
          </c:cat>
          <c:val>
            <c:numRef>
              <c:f>'[Atenei-Accreditati-AVA3-valutazioni-finali.xlsx]Foglio1'!$B$3:$P$3</c:f>
              <c:numCache>
                <c:formatCode>General</c:formatCode>
                <c:ptCount val="15"/>
                <c:pt idx="0">
                  <c:v>13</c:v>
                </c:pt>
                <c:pt idx="1">
                  <c:v>25</c:v>
                </c:pt>
                <c:pt idx="2">
                  <c:v>48</c:v>
                </c:pt>
                <c:pt idx="3">
                  <c:v>74</c:v>
                </c:pt>
                <c:pt idx="4">
                  <c:v>75</c:v>
                </c:pt>
                <c:pt idx="5">
                  <c:v>63</c:v>
                </c:pt>
                <c:pt idx="6">
                  <c:v>54</c:v>
                </c:pt>
                <c:pt idx="7">
                  <c:v>48</c:v>
                </c:pt>
                <c:pt idx="8">
                  <c:v>66</c:v>
                </c:pt>
                <c:pt idx="9">
                  <c:v>48</c:v>
                </c:pt>
                <c:pt idx="10">
                  <c:v>70</c:v>
                </c:pt>
                <c:pt idx="11">
                  <c:v>76</c:v>
                </c:pt>
                <c:pt idx="12">
                  <c:v>61</c:v>
                </c:pt>
                <c:pt idx="13">
                  <c:v>63</c:v>
                </c:pt>
                <c:pt idx="1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36-4550-9B5B-8B91CAB6FA7F}"/>
            </c:ext>
          </c:extLst>
        </c:ser>
        <c:ser>
          <c:idx val="2"/>
          <c:order val="2"/>
          <c:tx>
            <c:strRef>
              <c:f>'[Atenei-Accreditati-AVA3-valutazioni-finali.xlsx]Foglio1'!$A$4</c:f>
              <c:strCache>
                <c:ptCount val="1"/>
                <c:pt idx="0">
                  <c:v>Parzialmente Soddisfacente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'[Atenei-Accreditati-AVA3-valutazioni-finali.xlsx]Foglio1'!$B$1:$P$1</c:f>
              <c:strCache>
                <c:ptCount val="15"/>
                <c:pt idx="0">
                  <c:v>POLITO</c:v>
                </c:pt>
                <c:pt idx="1">
                  <c:v>UNIMORE</c:v>
                </c:pt>
                <c:pt idx="2">
                  <c:v>Piemonte Orientale</c:v>
                </c:pt>
                <c:pt idx="3">
                  <c:v>PERUGIA</c:v>
                </c:pt>
                <c:pt idx="4">
                  <c:v>UNITO</c:v>
                </c:pt>
                <c:pt idx="5">
                  <c:v>UDINE</c:v>
                </c:pt>
                <c:pt idx="6">
                  <c:v>Campus Biomedico</c:v>
                </c:pt>
                <c:pt idx="7">
                  <c:v>IULM</c:v>
                </c:pt>
                <c:pt idx="8">
                  <c:v>TERAMO</c:v>
                </c:pt>
                <c:pt idx="9">
                  <c:v>L'Aquila</c:v>
                </c:pt>
                <c:pt idx="10">
                  <c:v>Humanitas</c:v>
                </c:pt>
                <c:pt idx="11">
                  <c:v>Macerata</c:v>
                </c:pt>
                <c:pt idx="12">
                  <c:v>CAMERINO</c:v>
                </c:pt>
                <c:pt idx="13">
                  <c:v>Molise</c:v>
                </c:pt>
                <c:pt idx="14">
                  <c:v>ENNA KORE</c:v>
                </c:pt>
              </c:strCache>
            </c:strRef>
          </c:cat>
          <c:val>
            <c:numRef>
              <c:f>'[Atenei-Accreditati-AVA3-valutazioni-finali.xlsx]Foglio1'!$B$4:$P$4</c:f>
              <c:numCache>
                <c:formatCode>General</c:formatCode>
                <c:ptCount val="15"/>
                <c:pt idx="0">
                  <c:v>9</c:v>
                </c:pt>
                <c:pt idx="2">
                  <c:v>17</c:v>
                </c:pt>
                <c:pt idx="5">
                  <c:v>12</c:v>
                </c:pt>
                <c:pt idx="6">
                  <c:v>23</c:v>
                </c:pt>
                <c:pt idx="7">
                  <c:v>30</c:v>
                </c:pt>
                <c:pt idx="8">
                  <c:v>17</c:v>
                </c:pt>
                <c:pt idx="9">
                  <c:v>35</c:v>
                </c:pt>
                <c:pt idx="10">
                  <c:v>9</c:v>
                </c:pt>
                <c:pt idx="11">
                  <c:v>12</c:v>
                </c:pt>
                <c:pt idx="12">
                  <c:v>26</c:v>
                </c:pt>
                <c:pt idx="13">
                  <c:v>21</c:v>
                </c:pt>
                <c:pt idx="1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36-4550-9B5B-8B91CAB6FA7F}"/>
            </c:ext>
          </c:extLst>
        </c:ser>
        <c:ser>
          <c:idx val="3"/>
          <c:order val="3"/>
          <c:tx>
            <c:strRef>
              <c:f>'[Atenei-Accreditati-AVA3-valutazioni-finali.xlsx]Foglio1'!$A$5</c:f>
              <c:strCache>
                <c:ptCount val="1"/>
                <c:pt idx="0">
                  <c:v>Non Soddisfacente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36-4550-9B5B-8B91CAB6FA7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36-4550-9B5B-8B91CAB6F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'[Atenei-Accreditati-AVA3-valutazioni-finali.xlsx]Foglio1'!$B$1:$P$1</c:f>
              <c:strCache>
                <c:ptCount val="15"/>
                <c:pt idx="0">
                  <c:v>POLITO</c:v>
                </c:pt>
                <c:pt idx="1">
                  <c:v>UNIMORE</c:v>
                </c:pt>
                <c:pt idx="2">
                  <c:v>Piemonte Orientale</c:v>
                </c:pt>
                <c:pt idx="3">
                  <c:v>PERUGIA</c:v>
                </c:pt>
                <c:pt idx="4">
                  <c:v>UNITO</c:v>
                </c:pt>
                <c:pt idx="5">
                  <c:v>UDINE</c:v>
                </c:pt>
                <c:pt idx="6">
                  <c:v>Campus Biomedico</c:v>
                </c:pt>
                <c:pt idx="7">
                  <c:v>IULM</c:v>
                </c:pt>
                <c:pt idx="8">
                  <c:v>TERAMO</c:v>
                </c:pt>
                <c:pt idx="9">
                  <c:v>L'Aquila</c:v>
                </c:pt>
                <c:pt idx="10">
                  <c:v>Humanitas</c:v>
                </c:pt>
                <c:pt idx="11">
                  <c:v>Macerata</c:v>
                </c:pt>
                <c:pt idx="12">
                  <c:v>CAMERINO</c:v>
                </c:pt>
                <c:pt idx="13">
                  <c:v>Molise</c:v>
                </c:pt>
                <c:pt idx="14">
                  <c:v>ENNA KORE</c:v>
                </c:pt>
              </c:strCache>
            </c:strRef>
          </c:cat>
          <c:val>
            <c:numRef>
              <c:f>'[Atenei-Accreditati-AVA3-valutazioni-finali.xlsx]Foglio1'!$B$5:$P$5</c:f>
              <c:numCache>
                <c:formatCode>General</c:formatCode>
                <c:ptCount val="15"/>
                <c:pt idx="10">
                  <c:v>4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36-4550-9B5B-8B91CAB6FA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013994640"/>
        <c:axId val="802051408"/>
      </c:barChart>
      <c:catAx>
        <c:axId val="1013994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2051408"/>
        <c:crosses val="autoZero"/>
        <c:auto val="1"/>
        <c:lblAlgn val="ctr"/>
        <c:lblOffset val="100"/>
        <c:noMultiLvlLbl val="0"/>
      </c:catAx>
      <c:valAx>
        <c:axId val="80205140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399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648532303835634"/>
          <c:y val="6.475760467493627E-2"/>
          <c:w val="0.77889376685549805"/>
          <c:h val="4.9176309330212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3284037215937E-2"/>
          <c:y val="8.1987546268869269E-2"/>
          <c:w val="0.89942786992814427"/>
          <c:h val="0.85302611994609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74084591885031E-2"/>
                  <c:y val="-1.33945130740589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UNIMORE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D4A-4FFC-AD8F-8ED3318E6F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POLITECNICO TORINO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D4A-4FFC-AD8F-8ED3318E6F5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UDINE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D4A-4FFC-AD8F-8ED3318E6F5D}"/>
                </c:ext>
              </c:extLst>
            </c:dLbl>
            <c:dLbl>
              <c:idx val="3"/>
              <c:layout>
                <c:manualLayout>
                  <c:x val="-3.3469945355191259E-2"/>
                  <c:y val="-2.53205715117452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TORINO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D4A-4FFC-AD8F-8ED3318E6F5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TERAMO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D4A-4FFC-AD8F-8ED3318E6F5D}"/>
                </c:ext>
              </c:extLst>
            </c:dLbl>
            <c:dLbl>
              <c:idx val="5"/>
              <c:layout>
                <c:manualLayout>
                  <c:x val="-5.7254655465801406E-2"/>
                  <c:y val="-5.41093165519664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PIEMONTE ORIENTALE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D4A-4FFC-AD8F-8ED3318E6F5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MOLISE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D4A-4FFC-AD8F-8ED3318E6F5D}"/>
                </c:ext>
              </c:extLst>
            </c:dLbl>
            <c:dLbl>
              <c:idx val="7"/>
              <c:layout>
                <c:manualLayout>
                  <c:x val="-5.2958537713523511E-2"/>
                  <c:y val="-2.53205715117452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CAMERINO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D4A-4FFC-AD8F-8ED3318E6F5D}"/>
                </c:ext>
              </c:extLst>
            </c:dLbl>
            <c:dLbl>
              <c:idx val="8"/>
              <c:layout>
                <c:manualLayout>
                  <c:x val="-4.1901569424723548E-2"/>
                  <c:y val="-2.83020861211668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L'AQUILA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D4A-4FFC-AD8F-8ED3318E6F5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PERUGIA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D4A-4FFC-AD8F-8ED3318E6F5D}"/>
                </c:ext>
              </c:extLst>
            </c:dLbl>
            <c:dLbl>
              <c:idx val="10"/>
              <c:layout>
                <c:manualLayout>
                  <c:x val="-8.0906148867313912E-2"/>
                  <c:y val="-4.09859569719139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MACERATA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D4A-4FFC-AD8F-8ED3318E6F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Foglio2!$B$2:$B$12</c:f>
              <c:numCache>
                <c:formatCode>General</c:formatCode>
                <c:ptCount val="11"/>
                <c:pt idx="0">
                  <c:v>0</c:v>
                </c:pt>
                <c:pt idx="1">
                  <c:v>-1.53</c:v>
                </c:pt>
                <c:pt idx="2">
                  <c:v>-1.8</c:v>
                </c:pt>
                <c:pt idx="3">
                  <c:v>-1.86</c:v>
                </c:pt>
                <c:pt idx="4">
                  <c:v>-2.6</c:v>
                </c:pt>
                <c:pt idx="5">
                  <c:v>-2.77</c:v>
                </c:pt>
                <c:pt idx="6">
                  <c:v>-3.1</c:v>
                </c:pt>
                <c:pt idx="7">
                  <c:v>-3.11</c:v>
                </c:pt>
                <c:pt idx="8">
                  <c:v>-3.12</c:v>
                </c:pt>
                <c:pt idx="9">
                  <c:v>-3.14</c:v>
                </c:pt>
                <c:pt idx="10">
                  <c:v>-3.21</c:v>
                </c:pt>
              </c:numCache>
            </c:numRef>
          </c:xVal>
          <c:yVal>
            <c:numRef>
              <c:f>Foglio2!$C$2:$C$12</c:f>
              <c:numCache>
                <c:formatCode>General</c:formatCode>
                <c:ptCount val="11"/>
                <c:pt idx="0">
                  <c:v>18</c:v>
                </c:pt>
                <c:pt idx="1">
                  <c:v>16</c:v>
                </c:pt>
                <c:pt idx="2">
                  <c:v>3</c:v>
                </c:pt>
                <c:pt idx="3">
                  <c:v>6</c:v>
                </c:pt>
                <c:pt idx="4">
                  <c:v>0</c:v>
                </c:pt>
                <c:pt idx="5">
                  <c:v>6</c:v>
                </c:pt>
                <c:pt idx="6">
                  <c:v>2</c:v>
                </c:pt>
                <c:pt idx="7">
                  <c:v>-2</c:v>
                </c:pt>
                <c:pt idx="8">
                  <c:v>-4</c:v>
                </c:pt>
                <c:pt idx="9">
                  <c:v>6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BD4A-4FFC-AD8F-8ED3318E6F5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478646303"/>
        <c:axId val="478655039"/>
      </c:scatterChart>
      <c:valAx>
        <c:axId val="478646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err="1"/>
                  <a:t>Variazione</a:t>
                </a:r>
                <a:r>
                  <a:rPr lang="en-US" sz="1400" dirty="0"/>
                  <a:t> FFO 2024 </a:t>
                </a:r>
                <a:r>
                  <a:rPr lang="en-US" sz="1400" dirty="0" err="1"/>
                  <a:t>su</a:t>
                </a:r>
                <a:r>
                  <a:rPr lang="en-US" sz="1400" dirty="0"/>
                  <a:t> 2023</a:t>
                </a:r>
              </a:p>
            </c:rich>
          </c:tx>
          <c:layout>
            <c:manualLayout>
              <c:xMode val="edge"/>
              <c:yMode val="edge"/>
              <c:x val="0.4133965836237683"/>
              <c:y val="0.93379535071532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8655039"/>
        <c:crosses val="autoZero"/>
        <c:crossBetween val="midCat"/>
      </c:valAx>
      <c:valAx>
        <c:axId val="478655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 </a:t>
                </a:r>
                <a:r>
                  <a:rPr lang="en-US" sz="1400" dirty="0" err="1"/>
                  <a:t>Valutazioni</a:t>
                </a:r>
                <a:r>
                  <a:rPr lang="en-US" sz="1400" dirty="0"/>
                  <a:t> (</a:t>
                </a:r>
                <a:r>
                  <a:rPr lang="en-US" sz="1400" dirty="0" err="1"/>
                  <a:t>pienmente</a:t>
                </a:r>
                <a:r>
                  <a:rPr lang="en-US" sz="1400" dirty="0"/>
                  <a:t> </a:t>
                </a:r>
                <a:r>
                  <a:rPr lang="en-US" sz="1400" dirty="0" err="1"/>
                  <a:t>soddisfacente</a:t>
                </a:r>
                <a:r>
                  <a:rPr lang="en-US" sz="1400" dirty="0"/>
                  <a:t> – negative)</a:t>
                </a:r>
              </a:p>
              <a:p>
                <a:pPr>
                  <a:defRPr sz="1400"/>
                </a:pPr>
                <a:endParaRPr lang="en-US" sz="1400" dirty="0"/>
              </a:p>
              <a:p>
                <a:pPr>
                  <a:defRPr sz="1400"/>
                </a:pPr>
                <a:endParaRPr lang="en-US" sz="1400" dirty="0"/>
              </a:p>
            </c:rich>
          </c:tx>
          <c:layout>
            <c:manualLayout>
              <c:xMode val="edge"/>
              <c:yMode val="edge"/>
              <c:x val="2.0354141400295799E-2"/>
              <c:y val="0.155158909062757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8646303"/>
        <c:crosses val="autoZero"/>
        <c:crossBetween val="midCat"/>
      </c:valAx>
      <c:spPr>
        <a:solidFill>
          <a:srgbClr val="FFFF00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0.38827</cdr:x>
      <cdr:y>0.92241</cdr:y>
    </cdr:from>
    <cdr:to>
      <cdr:x>0.57808</cdr:x>
      <cdr:y>1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CC650021-0709-4C6D-A32B-1CB32C1C74F1}"/>
            </a:ext>
          </a:extLst>
        </cdr:cNvPr>
        <cdr:cNvSpPr txBox="1"/>
      </cdr:nvSpPr>
      <cdr:spPr>
        <a:xfrm xmlns:a="http://schemas.openxmlformats.org/drawingml/2006/main">
          <a:off x="4286249" y="5095874"/>
          <a:ext cx="209550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it-IT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E97C3-0D65-4681-9F36-58FC2CB50B45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ECE03-93F5-40D3-81D3-BEC34045E8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42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37B9A-E940-449F-95F9-8C3BFAA8A7A3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DED37-6E3E-49C3-8CDD-B9CF2E52EB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44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681e536b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g2681e536b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3683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348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306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566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29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493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068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225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016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3138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362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360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520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658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847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471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5859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81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086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632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399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429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907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792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ED37-6E3E-49C3-8CDD-B9CF2E52EBA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97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7B3A-1E47-493C-8BC3-4C959B3EDDE0}" type="datetime1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Audit della qualità e del riesame di Ateneo –  11 Febbraio 2025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8ED-E00C-43B8-82CE-C0BE17924E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53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49BF-3C7B-4124-A44A-028A367F0697}" type="datetime1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Audit della qualità e del riesame di Ateneo –  11 Febbraio 2025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8ED-E00C-43B8-82CE-C0BE17924E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50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A2F0-1945-421C-98BB-E38069F21921}" type="datetime1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Audit della qualità e del riesame di Ateneo –  11 Febbraio 2025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8ED-E00C-43B8-82CE-C0BE17924E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2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" type="tx">
  <p:cSld name="Tito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/>
          <p:nvPr/>
        </p:nvSpPr>
        <p:spPr>
          <a:xfrm>
            <a:off x="311836" y="2493698"/>
            <a:ext cx="11521800" cy="4014000"/>
          </a:xfrm>
          <a:prstGeom prst="rect">
            <a:avLst/>
          </a:prstGeom>
          <a:solidFill>
            <a:srgbClr val="E73B18"/>
          </a:solidFill>
          <a:ln>
            <a:noFill/>
          </a:ln>
          <a:effectLst>
            <a:outerShdw blurRad="381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1921502" y="2988000"/>
            <a:ext cx="8541000" cy="1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4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1921502" y="4391998"/>
            <a:ext cx="8541000" cy="24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29166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55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72222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72222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5" descr="ingm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7534" y="-331302"/>
            <a:ext cx="5016600" cy="32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1501" y="1440873"/>
            <a:ext cx="6647100" cy="70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65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0935-2792-49BE-9591-D8DFE061F702}" type="datetime1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Audit della qualità e del riesame di Ateneo –  11 Febbraio 2025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8ED-E00C-43B8-82CE-C0BE17924E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63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D81B-3898-472D-8C12-A60C701D4DD6}" type="datetime1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Audit della qualità e del riesame di Ateneo –  11 Febbraio 2025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8ED-E00C-43B8-82CE-C0BE17924E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83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0C9D-9DC7-43AF-91BE-8547AA72CA22}" type="datetime1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Audit della qualità e del riesame di Ateneo –  11 Febbraio 2025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8ED-E00C-43B8-82CE-C0BE17924E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79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2804-10BC-45C1-A669-593A39F331D1}" type="datetime1">
              <a:rPr lang="it-IT" smtClean="0"/>
              <a:t>11/02/2025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Audit della qualità e del riesame di Ateneo –  11 Febbraio 2025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8ED-E00C-43B8-82CE-C0BE17924E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65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4159-925E-48BD-B0C1-C06484AD9957}" type="datetime1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Audit della qualità e del riesame di Ateneo –  11 Febbraio 2025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8ED-E00C-43B8-82CE-C0BE17924E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09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F9F-04B3-45F5-9422-DA14AEB3CED0}" type="datetime1">
              <a:rPr lang="it-IT" smtClean="0"/>
              <a:t>11/02/2025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Audit della qualità e del riesame di Ateneo –  11 Febbraio 2025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8ED-E00C-43B8-82CE-C0BE17924E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05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E6D4-579F-41AC-980B-694E0A93AC04}" type="datetime1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Audit della qualità e del riesame di Ateneo –  11 Febbraio 2025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8ED-E00C-43B8-82CE-C0BE17924E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60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B4DF-5702-4F87-8842-D58DA6EF2E4F}" type="datetime1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Audit della qualità e del riesame di Ateneo –  11 Febbraio 2025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38ED-E00C-43B8-82CE-C0BE17924E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48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1468F-17FF-4EF9-8A0F-A5C3273FDC01}" type="datetime1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Audit della qualità e del riesame di Ateneo –  11 Febbraio 2025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138ED-E00C-43B8-82CE-C0BE17924E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6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89085" y="2677104"/>
            <a:ext cx="10697658" cy="23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rPr lang="it-IT" sz="3000" dirty="0"/>
              <a:t>Audit della qualità e riesame di Ateneo 11.02.2025</a:t>
            </a:r>
            <a:endParaRPr sz="3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br>
              <a:rPr lang="it-IT" sz="3000" dirty="0"/>
            </a:br>
            <a:r>
              <a:rPr lang="it-IT" sz="3000" dirty="0"/>
              <a:t>Accreditamento di Unimore – Relazione preliminare CEV/ANVUR e sintesi dei </a:t>
            </a:r>
            <a:r>
              <a:rPr lang="it-IT" sz="2800" dirty="0"/>
              <a:t>risultati   </a:t>
            </a:r>
            <a:br>
              <a:rPr lang="it-IT" sz="2000" dirty="0"/>
            </a:br>
            <a:endParaRPr sz="24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05257" y="4893732"/>
            <a:ext cx="9866376" cy="1168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it-IT" sz="2500" dirty="0"/>
              <a:t>Antonio Ribba</a:t>
            </a: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it-IT" sz="2000" dirty="0"/>
              <a:t>Delegato del Rettore per la Qualità e Coordinatore del Presidio della Qualità di Ateneo </a:t>
            </a:r>
            <a:endParaRPr sz="20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30703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;p8"/>
          <p:cNvSpPr txBox="1">
            <a:spLocks noGrp="1"/>
          </p:cNvSpPr>
          <p:nvPr>
            <p:ph type="title"/>
          </p:nvPr>
        </p:nvSpPr>
        <p:spPr>
          <a:xfrm>
            <a:off x="2091049" y="138387"/>
            <a:ext cx="9262751" cy="8269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Punti di Forza e Aree di Miglioramento più significative per ciascun Ambito di Valutazione – Ambito B</a:t>
            </a:r>
            <a:endParaRPr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096AE-E07F-4814-AC2D-3159D2E0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36" y="1360108"/>
            <a:ext cx="10515600" cy="4786854"/>
          </a:xfrm>
        </p:spPr>
        <p:txBody>
          <a:bodyPr>
            <a:normAutofit fontScale="85000" lnSpcReduction="10000"/>
          </a:bodyPr>
          <a:lstStyle/>
          <a:p>
            <a:pPr marL="0" marR="71755" indent="0" algn="just">
              <a:lnSpc>
                <a:spcPct val="134000"/>
              </a:lnSpc>
              <a:spcAft>
                <a:spcPts val="300"/>
              </a:spcAft>
              <a:buNone/>
            </a:pPr>
            <a:r>
              <a:rPr lang="it-IT" sz="1400" b="1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19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B – </a:t>
            </a:r>
            <a:r>
              <a:rPr lang="it-IT" sz="1900" b="1" dirty="0">
                <a:solidFill>
                  <a:srgbClr val="C00000"/>
                </a:solidFill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Gestione delle Risorse</a:t>
            </a:r>
            <a:r>
              <a:rPr lang="it-IT" sz="19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71755" indent="0" algn="just">
              <a:lnSpc>
                <a:spcPct val="134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it-IT" sz="1600" b="1" dirty="0"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Punti di Forza (2)</a:t>
            </a:r>
            <a:r>
              <a:rPr lang="it-IT" sz="1600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3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6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Sistematico censimento annuo delle aree disponibili per lo svolgimento delle attività didattiche, di ricerca e di terza missione, dal quale si evince una costante crescita, dal 2020 al 2023, delle superfici dei locali destinati alla didattica e alla ricerca.</a:t>
            </a:r>
          </a:p>
          <a:p>
            <a:pPr algn="just">
              <a:lnSpc>
                <a:spcPct val="134000"/>
              </a:lnSpc>
              <a:spcBef>
                <a:spcPts val="300"/>
              </a:spcBef>
            </a:pPr>
            <a:r>
              <a:rPr lang="it-IT" sz="16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Nella definizione del Piano Strategico 2020-2025, l'Ateneo ha adottato una strategia mirata alla pianificazione di significativi investimenti in infrastrutture per aumentare la dotazione di spazi per la didattica e la ricerca e residenziali.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it-IT" sz="16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L’Ateneo, in coerenza con la propria pianificazione, definisce e attua e monitora una strategia appropriata di gestione e manutenzione delle attrezzature e delle tecnologie a supporto della gestione della Didattica, Ricerca e Terza Missione.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it-IT" sz="16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L'Ateneo si propone, nei confronti del miglioramento delle infrastrutture, con un’ottica di</a:t>
            </a:r>
            <a:r>
              <a:rPr lang="it-IT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6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attuazione di una profonda trasformazione digitale di tutte le attività dell’Ateneo inclusi i servizi amministrativi, ricerca, didattica e, in parte, la terza missione.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it-IT" sz="16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L’Ateneo ha sviluppato un sistema digitale integrato che facilita la gestione dei dati relativi a didattica, ricerca, carriere degli studenti e amministrazione, con un’elevata attenzione alla protezione della </a:t>
            </a:r>
            <a:r>
              <a:rPr lang="it-IT" sz="16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privacy </a:t>
            </a:r>
            <a:r>
              <a:rPr lang="it-IT" sz="16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e alla conformità normativa (GDPR).</a:t>
            </a:r>
          </a:p>
          <a:p>
            <a:pPr algn="just">
              <a:lnSpc>
                <a:spcPct val="134000"/>
              </a:lnSpc>
              <a:spcBef>
                <a:spcPts val="600"/>
              </a:spcBef>
            </a:pPr>
            <a:r>
              <a:rPr lang="it-IT" sz="1600" dirty="0"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it-IT" sz="16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rande attenzione agli studenti disabili e con DSA impegnandosi a rendere facilmente fruibili attrezzature e tecnologie adeguate allo svolgimento delle attività Didattica, Ricerca e Terza Missione/Impatto Sociale. Confermato durante la visita in loco.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10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3477A5FC-7E16-4AC8-8347-F1067B6D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64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;p8"/>
          <p:cNvSpPr txBox="1">
            <a:spLocks noGrp="1"/>
          </p:cNvSpPr>
          <p:nvPr>
            <p:ph type="title"/>
          </p:nvPr>
        </p:nvSpPr>
        <p:spPr>
          <a:xfrm>
            <a:off x="2091049" y="138387"/>
            <a:ext cx="9262751" cy="8269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Punti di Forza e Aree di Miglioramento più significative per ciascun Ambito di Valutazione – Ambito B</a:t>
            </a:r>
            <a:endParaRPr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096AE-E07F-4814-AC2D-3159D2E0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220" y="1387951"/>
            <a:ext cx="10515600" cy="4471995"/>
          </a:xfrm>
        </p:spPr>
        <p:txBody>
          <a:bodyPr>
            <a:normAutofit/>
          </a:bodyPr>
          <a:lstStyle/>
          <a:p>
            <a:pPr marL="0" marR="71755" indent="0" algn="just">
              <a:lnSpc>
                <a:spcPct val="115000"/>
              </a:lnSpc>
              <a:spcAft>
                <a:spcPts val="300"/>
              </a:spcAft>
              <a:buNone/>
            </a:pPr>
            <a:r>
              <a:rPr lang="it-IT" sz="16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B – </a:t>
            </a:r>
            <a:r>
              <a:rPr lang="it-IT" sz="1600" b="1" dirty="0">
                <a:solidFill>
                  <a:srgbClr val="C00000"/>
                </a:solidFill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Gestione delle Risorse</a:t>
            </a:r>
            <a:r>
              <a:rPr lang="it-IT" sz="16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71755" indent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500" b="1" dirty="0"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Aree di Miglioramento (1)</a:t>
            </a:r>
            <a:r>
              <a:rPr lang="it-IT" sz="1500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I fabbisogni (soprattutto in termini di competenze) non sono regolarmente e sistematicamente monitorati</a:t>
            </a: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Non vi è evidenza di monitoraggi precedenti al 2024 riferiti alle competenze. 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ssegnazione punti organico per il PTA definita centralmente seppur con un coinvolgimento dei Dipartimenti in alcune fasi</a:t>
            </a:r>
            <a:r>
              <a:rPr lang="it-IT" sz="15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Di recente è stato revisionato tale processo </a:t>
            </a: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ma</a:t>
            </a: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i tratta comunque di un nuovo processo in itinere che ad oggi presenta risultati parziali.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L'incremento dell'offerta formativa anche in termini di sedi decentrate e attività post-laurea richiederebbe un maggiore investimento sul Personale Tecnico-Amministrativo (PTA) che tuttavia si scontra con la sostenibilità finanziaria nel medio-lungo periodo del bilancio di Ateneo.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Il rispetto dei tempi di approvazione dei documenti contabili. L'approvazione del bilancio in ritardo è una criticità evidenziata anche dai Revisori nella Relazione al bilancio 2023, ricondotta alla difficoltà di riconciliare i conti tra le strutture di Ateneo.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11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3477A5FC-7E16-4AC8-8347-F1067B6D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250302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;p8"/>
          <p:cNvSpPr txBox="1">
            <a:spLocks noGrp="1"/>
          </p:cNvSpPr>
          <p:nvPr>
            <p:ph type="title"/>
          </p:nvPr>
        </p:nvSpPr>
        <p:spPr>
          <a:xfrm>
            <a:off x="2091049" y="138387"/>
            <a:ext cx="9262751" cy="8269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Punti di Forza e Aree di Miglioramento più significative per ciascun Ambito di Valutazione – Ambito B</a:t>
            </a:r>
            <a:endParaRPr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096AE-E07F-4814-AC2D-3159D2E0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36" y="1429789"/>
            <a:ext cx="10515600" cy="4285212"/>
          </a:xfrm>
        </p:spPr>
        <p:txBody>
          <a:bodyPr>
            <a:normAutofit/>
          </a:bodyPr>
          <a:lstStyle/>
          <a:p>
            <a:pPr marL="0" marR="71755" indent="0" algn="just">
              <a:lnSpc>
                <a:spcPct val="115000"/>
              </a:lnSpc>
              <a:spcAft>
                <a:spcPts val="300"/>
              </a:spcAft>
              <a:buNone/>
            </a:pPr>
            <a:r>
              <a:rPr lang="it-IT" sz="1400" b="1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16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B – </a:t>
            </a:r>
            <a:r>
              <a:rPr lang="it-IT" sz="1600" b="1" dirty="0">
                <a:solidFill>
                  <a:srgbClr val="C00000"/>
                </a:solidFill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Gestione delle Risorse</a:t>
            </a:r>
            <a:r>
              <a:rPr lang="it-IT" sz="16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71755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it-IT" sz="1500" b="1" dirty="0"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Aree di Miglioramento (2)</a:t>
            </a:r>
            <a:endParaRPr lang="it-I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on è emerso il ricorso ad una programmazione della manutenzione degli impianti volta a prevenirne il degrado. Gli interventi vengono quindi definiti alla luce delle esigenze manifestatasi.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Dall'esame documentale si evince la necessità di proseguire e intensificare l'applicazione dei sistemi avanzati di sicurezza ai processi di Ateneo. Per tale motivo recentemente l'Ateneo ha predisposto l'istituzione di un gruppo di lavoro costituito dal Delegato dell'area insieme a docenti </a:t>
            </a:r>
            <a:r>
              <a:rPr lang="it-IT" sz="15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cyber </a:t>
            </a: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e tecnici.</a:t>
            </a:r>
          </a:p>
          <a:p>
            <a:pPr algn="just">
              <a:lnSpc>
                <a:spcPct val="113000"/>
              </a:lnSpc>
              <a:spcBef>
                <a:spcPts val="600"/>
              </a:spcBef>
            </a:pP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A fronte di una significativa attenzione da parte dell’Ateneo allo sviluppo di una offerta formativa erogata con modalità telematiche, la stesura di linee guida e/o regolamenti specifici per i Corsi di Studio erogati in modalità mista o prevalentemente a distanza.</a:t>
            </a:r>
          </a:p>
          <a:p>
            <a:pPr algn="just">
              <a:lnSpc>
                <a:spcPct val="113000"/>
              </a:lnSpc>
              <a:spcBef>
                <a:spcPts val="600"/>
              </a:spcBef>
            </a:pP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L'ampliamento ad un maggior numero di attori istituzionali dell'accesso diretto ai dati, grazie all'opportunità offerta dai diversi cruscotti disponibili in Ateneo.</a:t>
            </a:r>
          </a:p>
          <a:p>
            <a:pPr marL="0" indent="0" algn="l">
              <a:buNone/>
            </a:pPr>
            <a:endParaRPr lang="it-IT" sz="1400" b="0" i="0" u="none" strike="noStrike" baseline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12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3477A5FC-7E16-4AC8-8347-F1067B6D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34159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;p8"/>
          <p:cNvSpPr txBox="1">
            <a:spLocks noGrp="1"/>
          </p:cNvSpPr>
          <p:nvPr>
            <p:ph type="title"/>
          </p:nvPr>
        </p:nvSpPr>
        <p:spPr>
          <a:xfrm>
            <a:off x="2091049" y="138387"/>
            <a:ext cx="9262751" cy="8269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Ancora sull’Ambito B – Buone Prassi e Raccomandazioni </a:t>
            </a:r>
            <a:endParaRPr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096AE-E07F-4814-AC2D-3159D2E0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882" y="1305496"/>
            <a:ext cx="10515600" cy="3873173"/>
          </a:xfrm>
        </p:spPr>
        <p:txBody>
          <a:bodyPr>
            <a:normAutofit/>
          </a:bodyPr>
          <a:lstStyle/>
          <a:p>
            <a:pPr marL="0" marR="71755" indent="0" algn="just">
              <a:lnSpc>
                <a:spcPct val="115000"/>
              </a:lnSpc>
              <a:spcAft>
                <a:spcPts val="300"/>
              </a:spcAft>
              <a:buNone/>
            </a:pPr>
            <a:r>
              <a:rPr lang="it-IT" sz="1400" b="1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Buone prassi</a:t>
            </a:r>
          </a:p>
          <a:p>
            <a:pPr algn="just">
              <a:lnSpc>
                <a:spcPct val="113000"/>
              </a:lnSpc>
              <a:spcBef>
                <a:spcPts val="300"/>
              </a:spcBef>
            </a:pP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Le attività che l’Ateneo dedica al miglioramento della qualità delle attività formative per garantire la coerenza con l’evoluzione metodologica, culturale e tecnologica e della ricerca sono molteplici e nel complesso ben integrate e comprendono: attività dedicate alla formazione dei docenti per quanto riguarda strategie e metodologie didattiche e valutative di tipo innovative; supporto al miglioramento della didattica e dei materiali didattici in lingua straniera; formazione avanzata in ambito sanitario; formazione per neoassunti e giovani ricercatori, dottorandi e assegnisti, sulle strategie di pubblicazione e condivisione e sulle opportunità </a:t>
            </a:r>
            <a:r>
              <a:rPr lang="it-IT" sz="14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open access </a:t>
            </a: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e il r</a:t>
            </a:r>
            <a:r>
              <a:rPr lang="it-IT" sz="14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esearch data management</a:t>
            </a: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>
              <a:lnSpc>
                <a:spcPct val="113000"/>
              </a:lnSpc>
              <a:spcBef>
                <a:spcPts val="300"/>
              </a:spcBef>
            </a:pP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L'Ateneo ha previsto e applica diverse forme di ascolto del personale quali la Commissione Benessere Organizzativo e lo Sportello di accoglienza e ascolto con la presenza di uno psicologo del lavoro.</a:t>
            </a:r>
          </a:p>
          <a:p>
            <a:pPr marL="0" indent="0" algn="just">
              <a:lnSpc>
                <a:spcPct val="113000"/>
              </a:lnSpc>
              <a:spcBef>
                <a:spcPts val="600"/>
              </a:spcBef>
              <a:buNone/>
            </a:pPr>
            <a:endParaRPr lang="it-IT" sz="1400" b="1" i="0" u="none" strike="noStrike" baseline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just">
              <a:lnSpc>
                <a:spcPct val="113000"/>
              </a:lnSpc>
              <a:spcBef>
                <a:spcPts val="600"/>
              </a:spcBef>
              <a:buNone/>
            </a:pPr>
            <a:r>
              <a:rPr lang="it-IT" sz="1400" b="1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Raccomandazione </a:t>
            </a:r>
          </a:p>
          <a:p>
            <a:pPr algn="just">
              <a:lnSpc>
                <a:spcPct val="113000"/>
              </a:lnSpc>
              <a:spcBef>
                <a:spcPts val="600"/>
              </a:spcBef>
            </a:pP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Ridefinizione del processo di riconciliazione dei conti tra Amministrazione e singole Unità Organizzative finalizzata all'approvazione del bilancio di esercizio entro i termini di legge.</a:t>
            </a:r>
            <a:endParaRPr lang="it-IT" sz="1400" b="1" i="0" u="none" strike="noStrike" baseline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l">
              <a:buNone/>
            </a:pPr>
            <a:endParaRPr lang="it-IT" sz="1400" b="0" i="0" u="none" strike="noStrike" baseline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13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3477A5FC-7E16-4AC8-8347-F1067B6D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237283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;p8"/>
          <p:cNvSpPr txBox="1">
            <a:spLocks noGrp="1"/>
          </p:cNvSpPr>
          <p:nvPr>
            <p:ph type="title"/>
          </p:nvPr>
        </p:nvSpPr>
        <p:spPr>
          <a:xfrm>
            <a:off x="2099841" y="200175"/>
            <a:ext cx="9262751" cy="8269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Punti di Forza e Aree di Miglioramento più significative per ciascun Ambito di Valutazione – Ambito C</a:t>
            </a:r>
            <a:endParaRPr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096AE-E07F-4814-AC2D-3159D2E0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882" y="1145634"/>
            <a:ext cx="10515600" cy="5104832"/>
          </a:xfrm>
        </p:spPr>
        <p:txBody>
          <a:bodyPr>
            <a:normAutofit fontScale="92500" lnSpcReduction="10000"/>
          </a:bodyPr>
          <a:lstStyle/>
          <a:p>
            <a:pPr marL="0" marR="71755" indent="0" algn="just">
              <a:lnSpc>
                <a:spcPct val="115000"/>
              </a:lnSpc>
              <a:spcAft>
                <a:spcPts val="300"/>
              </a:spcAft>
              <a:buNone/>
            </a:pPr>
            <a:r>
              <a:rPr lang="it-IT" sz="1500" b="1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17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C – Assicurazione della Qualità  </a:t>
            </a:r>
          </a:p>
          <a:p>
            <a:pPr marL="0" marR="71755" indent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500" b="1" dirty="0"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Punti di Forza</a:t>
            </a:r>
            <a:r>
              <a:rPr lang="it-IT" sz="1500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1755" algn="just">
              <a:lnSpc>
                <a:spcPct val="134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L'Ateneo assicura il riesame periodico dei Corsi di Studio, dei Dottorati di Ricerca e dei Dipartimenti. Il Presidio della Qualità di Ateneo sviluppa e diffonde strumenti di analisi e indicatori a favore dei diversi attori della Assicurazione della Qualità.</a:t>
            </a:r>
          </a:p>
          <a:p>
            <a:pPr marR="71755" algn="just">
              <a:lnSpc>
                <a:spcPct val="134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Il Presidio della Qualità di Ateneo svolge un ruolo importante nella predisposizione di linee guida, modelli, analisi e indicatori, a supporto dei processi di autovalutazione, valutazione e riesame dei Corsi di Studio, dei Corso di Dottorato di Ricerca, dei Dipartimenti e delle Commissioni Paritetiche Docenti-Studenti. </a:t>
            </a:r>
          </a:p>
          <a:p>
            <a:pPr marR="71755" algn="just">
              <a:lnSpc>
                <a:spcPct val="134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Il Presidio della Qualità di Ateneo diffonde e promuove la cultura della qualità attraverso l'organizzazione di diversi incontri formativi con i diversi attori e istituzioni della Qualità.</a:t>
            </a:r>
          </a:p>
          <a:p>
            <a:pPr marR="71755" algn="just">
              <a:lnSpc>
                <a:spcPct val="134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Il Nucleo di Valutazione (NdV) effettua una sistematica e articolata valutazione dello stato complessivo del Sistema AQ e delle modalità di monitoraggio della qualità della didattica, ricerca e terza missione. </a:t>
            </a:r>
          </a:p>
          <a:p>
            <a:pPr marR="71755" algn="just">
              <a:lnSpc>
                <a:spcPct val="134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Nell’arco del mandato dell’attuale NdV sono state eseguite numerose audizioni sulla base di appropriate linee guida predefinite. Inoltre, per le audizioni dei Corsi di Studio il NdV si è avvalso di Esperti Disciplinari (ED) Unimore, appositamente formati nell’ambito dell’azione “Formazione di Esperti Disciplinari Unimore”.  </a:t>
            </a:r>
          </a:p>
          <a:p>
            <a:pPr marR="71755" algn="just">
              <a:lnSpc>
                <a:spcPct val="134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I risultati delle attività di valutazione del Sistema AQ da parte del NdV vengono trasmesse alla </a:t>
            </a:r>
            <a:r>
              <a:rPr lang="it-IT" sz="1500" i="1" dirty="0">
                <a:latin typeface="Helvetica" panose="020B0604020202020204" pitchFamily="34" charset="0"/>
                <a:cs typeface="Helvetica" panose="020B0604020202020204" pitchFamily="34" charset="0"/>
              </a:rPr>
              <a:t>Governance</a:t>
            </a: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 di Ateneo e al Presidio della Qualità attraverso la propria relazione annuale, che contiene un insieme articolato e dettagliato di analisi, suggerimenti e raccomandazioni.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14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3477A5FC-7E16-4AC8-8347-F1067B6D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3107005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;p8"/>
          <p:cNvSpPr txBox="1">
            <a:spLocks noGrp="1"/>
          </p:cNvSpPr>
          <p:nvPr>
            <p:ph type="title"/>
          </p:nvPr>
        </p:nvSpPr>
        <p:spPr>
          <a:xfrm>
            <a:off x="2099841" y="200175"/>
            <a:ext cx="9262751" cy="8269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Punti di Forza e Aree di Miglioramento più significative per ciascun Ambito di Valutazione – Ambito C</a:t>
            </a:r>
            <a:endParaRPr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096AE-E07F-4814-AC2D-3159D2E0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050" y="1286335"/>
            <a:ext cx="10515600" cy="3541031"/>
          </a:xfrm>
        </p:spPr>
        <p:txBody>
          <a:bodyPr>
            <a:normAutofit/>
          </a:bodyPr>
          <a:lstStyle/>
          <a:p>
            <a:pPr marL="0" marR="71755" indent="0" algn="just">
              <a:lnSpc>
                <a:spcPct val="115000"/>
              </a:lnSpc>
              <a:buNone/>
            </a:pPr>
            <a:r>
              <a:rPr lang="it-IT" sz="1500" b="1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16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C – Assicurazione della Qualità  </a:t>
            </a:r>
          </a:p>
          <a:p>
            <a:pPr marL="0" marR="71755" indent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500" b="1" dirty="0"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 Aree di Miglioramento</a:t>
            </a:r>
            <a:r>
              <a:rPr lang="it-IT" sz="1500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1755" algn="just">
              <a:lnSpc>
                <a:spcPct val="134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Dalla documentazione esaminata si evince che la rilevazione delle opinioni dei dottorandi e delle dottorande sulla qualità percepita del Corso di Dottorato di Ricerca e della sua organizzazione è stata avviata nel 2023, rendendo recentemente disponibili le elaborazioni dei risultati ai fini del monitoraggio e del riesame. Anche il Sistema di Assicurazione della Qualità per i Corsi di Dottorato di Ricerca, con le relative Linee Guida, è stato avviato nel 2023, con previsione di messa a regime nel corso dell'anno 2024.</a:t>
            </a:r>
          </a:p>
          <a:p>
            <a:pPr marR="71755" algn="just">
              <a:lnSpc>
                <a:spcPct val="134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Per quanto riguarda l'analisi della pianificazione operativa, va evidenziato che nella Tabella riportata nella seconda sezione della relazione Nucleo 2023, Valutazione della Perfomance, pagg.47 e seguenti, non sempre risulta adeguatamente compilata la sezione "note e commenti " e quindi mancano le informazioni sulle fonti documentali. </a:t>
            </a:r>
          </a:p>
          <a:p>
            <a:pPr marL="0" marR="71755" indent="0" algn="just">
              <a:lnSpc>
                <a:spcPct val="134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it-IT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15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3477A5FC-7E16-4AC8-8347-F1067B6D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20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560504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;p8"/>
          <p:cNvSpPr txBox="1">
            <a:spLocks noGrp="1"/>
          </p:cNvSpPr>
          <p:nvPr>
            <p:ph type="title"/>
          </p:nvPr>
        </p:nvSpPr>
        <p:spPr>
          <a:xfrm>
            <a:off x="2099841" y="200175"/>
            <a:ext cx="9262751" cy="8269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Punti di Forza e Aree di Miglioramento più significative per ciascun Ambito di Valutazione – Ambito D</a:t>
            </a:r>
            <a:endParaRPr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096AE-E07F-4814-AC2D-3159D2E0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181" y="1244619"/>
            <a:ext cx="10515600" cy="5104832"/>
          </a:xfrm>
        </p:spPr>
        <p:txBody>
          <a:bodyPr>
            <a:noAutofit/>
          </a:bodyPr>
          <a:lstStyle/>
          <a:p>
            <a:pPr marL="0" marR="71755" indent="0" algn="just">
              <a:lnSpc>
                <a:spcPct val="114000"/>
              </a:lnSpc>
              <a:buNone/>
            </a:pPr>
            <a:r>
              <a:rPr lang="it-IT" sz="1400" b="1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1600" b="1" dirty="0">
                <a:solidFill>
                  <a:srgbClr val="C00000"/>
                </a:solidFill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sz="16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– Qualità della Didattica e dei Servizi agli Studenti    </a:t>
            </a:r>
          </a:p>
          <a:p>
            <a:pPr marL="0" marR="71755" indent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400" b="1" dirty="0"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Punti di Forza</a:t>
            </a:r>
            <a:r>
              <a:rPr lang="it-IT" sz="1400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it-IT" sz="1400" dirty="0">
                <a:latin typeface="Helvetica" panose="020B0604020202020204" pitchFamily="34" charset="0"/>
                <a:cs typeface="Helvetica" panose="020B0604020202020204" pitchFamily="34" charset="0"/>
              </a:rPr>
              <a:t>F</a:t>
            </a: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orte coerenza tra Piano Strategico di Ateneo e pianificazione annuale dell'offerta formativa</a:t>
            </a:r>
            <a:r>
              <a:rPr lang="it-IT" sz="1400" dirty="0">
                <a:latin typeface="Helvetica" panose="020B0604020202020204" pitchFamily="34" charset="0"/>
                <a:cs typeface="Helvetica" panose="020B0604020202020204" pitchFamily="34" charset="0"/>
              </a:rPr>
              <a:t>. P</a:t>
            </a: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rocesso strutturato e ben definito per la progettazione e approvazione dei nuovi Corsi di Studio (CdS).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L’offerta formativa è comunicata in modo chiaro, dettagliato e accessibile tramite il portale nazionale del MUR Universitaly e tramite il portale della didattica sul sito web di Ateneo che fornisce anche altre informazioni utili agli studenti e ai laureati. 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L'Ateneo tiene conto nella progettazione e nell'aggiornamento dell'offerta formativa dei Corsi di Studio e dei Dottorati di Ricerca delle esigenze espresse dalla società e dal contesto di riferimento grazie, alla consultazione delle Parti Interessate. 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L’Ateneo promuove lo sviluppo professionale del personale docente, con particolare attenzione ai neoassunti, attraverso iniziative di formazione continua del </a:t>
            </a:r>
            <a:r>
              <a:rPr lang="it-IT" sz="14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Faculty Development </a:t>
            </a: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(FD) e del </a:t>
            </a:r>
            <a:r>
              <a:rPr lang="it-IT" sz="14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Teaching and Learning Center </a:t>
            </a: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(TLC).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400" dirty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istema di monitoraggio annuale e pluriennale dei Corsi di Studio e dei Corsi di Dottorato di Ricerca. 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Risorse per l'organizzazione e gestione dell'orientamento in ingresso con il fine di limitare la dispersione studentesca nei diversi Corsi di Studio tenendo conto delle esigenze e motivazioni degli studenti.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400" dirty="0">
                <a:latin typeface="Helvetica" panose="020B0604020202020204" pitchFamily="34" charset="0"/>
                <a:cs typeface="Helvetica" panose="020B0604020202020204" pitchFamily="34" charset="0"/>
              </a:rPr>
              <a:t>Chiare inf</a:t>
            </a: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ormazioni riguardanti l'ammissione e iscrizione degli studenti per il tramite del sito </a:t>
            </a:r>
            <a:r>
              <a:rPr lang="it-IT" sz="14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web, </a:t>
            </a: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dove vengono esplicitate tutte le procedure, scadenze e adempimenti amministrativi necessari e propedeutici all'immatricolazione.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L’Ateneo garantisce adeguatamente pari opportunità e successo formativo a tutti gli studenti, con particolare attenzione alla disabilità, ai DSA e ai BES, tenendo conto delle loro diverse esigenze</a:t>
            </a:r>
            <a:r>
              <a:rPr lang="it-IT" sz="1400" b="1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it-IT" sz="1400" b="0" i="0" u="none" strike="noStrike" baseline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endParaRPr lang="it-IT" sz="1300" b="0" i="0" u="none" strike="noStrike" baseline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r>
              <a:rPr lang="it-IT" dirty="0"/>
              <a:t>16</a:t>
            </a:r>
          </a:p>
          <a:p>
            <a:pPr algn="l"/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3477A5FC-7E16-4AC8-8347-F1067B6D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115485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;p8"/>
          <p:cNvSpPr txBox="1">
            <a:spLocks noGrp="1"/>
          </p:cNvSpPr>
          <p:nvPr>
            <p:ph type="title"/>
          </p:nvPr>
        </p:nvSpPr>
        <p:spPr>
          <a:xfrm>
            <a:off x="2099841" y="200175"/>
            <a:ext cx="9262751" cy="8269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Punti di Forza e Aree di Miglioramento più significative per ciascun Ambito di Valutazione – Ambito D</a:t>
            </a:r>
            <a:endParaRPr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096AE-E07F-4814-AC2D-3159D2E0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689" y="1421602"/>
            <a:ext cx="10515600" cy="3405375"/>
          </a:xfrm>
        </p:spPr>
        <p:txBody>
          <a:bodyPr>
            <a:noAutofit/>
          </a:bodyPr>
          <a:lstStyle/>
          <a:p>
            <a:pPr marL="0" marR="71755" indent="0" algn="just">
              <a:lnSpc>
                <a:spcPct val="114000"/>
              </a:lnSpc>
              <a:buNone/>
            </a:pPr>
            <a:r>
              <a:rPr lang="it-IT" sz="16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1600" b="1" dirty="0">
                <a:solidFill>
                  <a:srgbClr val="C00000"/>
                </a:solidFill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sz="16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– Qualità della Didattica e dei Servizi agli Studenti</a:t>
            </a:r>
            <a:r>
              <a:rPr lang="it-IT" sz="1400" b="1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marR="71755" indent="0" algn="just">
              <a:lnSpc>
                <a:spcPct val="114000"/>
              </a:lnSpc>
              <a:spcBef>
                <a:spcPts val="300"/>
              </a:spcBef>
              <a:buNone/>
            </a:pPr>
            <a:r>
              <a:rPr lang="it-IT" sz="1400" b="1" dirty="0"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Aree di Miglioramento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400" dirty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niziative di </a:t>
            </a:r>
            <a:r>
              <a:rPr lang="it-IT" sz="14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marketing </a:t>
            </a: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internazionale e supporto per l'integrazione degli studenti stranieri.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Come emerso anche durante l'audizione (8.10.2024), la partecipazione alle attività di </a:t>
            </a:r>
            <a:r>
              <a:rPr lang="it-IT" sz="14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Faculty </a:t>
            </a:r>
            <a:r>
              <a:rPr lang="it-IT" sz="1400" b="0" i="1" u="none" strike="noStrike" baseline="0" dirty="0" err="1">
                <a:latin typeface="Helvetica" panose="020B0604020202020204" pitchFamily="34" charset="0"/>
                <a:cs typeface="Helvetica" panose="020B0604020202020204" pitchFamily="34" charset="0"/>
              </a:rPr>
              <a:t>development</a:t>
            </a:r>
            <a:r>
              <a:rPr lang="it-IT" sz="14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è numericamente molto eterogenea tra i vari Dipartimenti; ciò determina inevitabilmente disomogeneità nell'Ateneo nell'adozione di metodologie in linea con l’evoluzione degli approcci e delle tecnologie, nella valorizzazione dell’interazione docente/tutor-studente, e l’inclusione di studenti con disabilità, DSA e BES.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Processi di assicurazione della qualità per i Corsi</a:t>
            </a:r>
            <a:r>
              <a:rPr lang="it-IT" sz="1400" b="0" i="0" u="none" strike="noStrike" dirty="0">
                <a:latin typeface="Helvetica" panose="020B0604020202020204" pitchFamily="34" charset="0"/>
                <a:cs typeface="Helvetica" panose="020B0604020202020204" pitchFamily="34" charset="0"/>
              </a:rPr>
              <a:t> di Dottorato </a:t>
            </a: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ancora </a:t>
            </a:r>
            <a:r>
              <a:rPr lang="it-IT" sz="1400" dirty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fase iniziale di attuazione, avendo negli scorsi mesi formalizzato le procedure.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it-IT" sz="1400" dirty="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it-IT" sz="14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on è previsto un monitoraggio della qualità delle attività di orientamento in itinere, a livello di Ateneo, e un coordinamento unico delle attività per tutti i Dipartimenti (come confermato dal Prorettore durante il colloquio dell'8 ottobre). Inoltre, non sono stati rilevati, anche in sede di colloquio con i vari attori della Sede del 9 ottobre, particolari percorsi esplicitamente dedicati alle eccellenze.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endParaRPr lang="it-IT" sz="1300" b="0" i="0" u="none" strike="noStrike" baseline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17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3477A5FC-7E16-4AC8-8347-F1067B6D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3333175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;p8"/>
          <p:cNvSpPr txBox="1">
            <a:spLocks noGrp="1"/>
          </p:cNvSpPr>
          <p:nvPr>
            <p:ph type="title"/>
          </p:nvPr>
        </p:nvSpPr>
        <p:spPr>
          <a:xfrm>
            <a:off x="2099841" y="200175"/>
            <a:ext cx="9262751" cy="8269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Punti di Forza e Aree di Miglioramento più significative per ciascun Ambito di Valutazione – Ambito E</a:t>
            </a:r>
            <a:endParaRPr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096AE-E07F-4814-AC2D-3159D2E0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728" y="1418922"/>
            <a:ext cx="10515600" cy="4586224"/>
          </a:xfrm>
        </p:spPr>
        <p:txBody>
          <a:bodyPr>
            <a:noAutofit/>
          </a:bodyPr>
          <a:lstStyle/>
          <a:p>
            <a:pPr marL="0" marR="71755" indent="0" algn="just">
              <a:lnSpc>
                <a:spcPct val="114000"/>
              </a:lnSpc>
              <a:buNone/>
            </a:pPr>
            <a:r>
              <a:rPr lang="it-IT" sz="1400" b="1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16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E – Qualità della Ricerca e della Terza Missione/Impatto Sociale   </a:t>
            </a:r>
          </a:p>
          <a:p>
            <a:pPr marL="0" marR="71755" indent="0"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500" b="1" dirty="0"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Punti di Forza</a:t>
            </a:r>
            <a:r>
              <a:rPr lang="it-IT" sz="1500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La visione complessiva di Ateneo sulla strategia Dipartimentale è evidente, pianificata e monitorata.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L’Ateneo ha una visione chiara, orientata al miglioramento della qualità nelle aree della Ricerca e Terza </a:t>
            </a: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issione. 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Coerenza tra obiettivi dipartimentali, politiche e linee strategiche di Ateneo. Gli obiettivi della pianificazione tengono conto sia dei risultati della VQR sia degli indicatori di produttività scientifica dell’ASN.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L’Ateneo svolge un'azione di incentivazione, monitoraggio e riesame funzionale alla realizzazione della strategia dipartimentale fornendo delle linee guida sia per la programmazione sia per il monitoraggio della stessa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L'Ateneo ha una visione complessiva e aggiornata dei risultati dei Corsi di Dottorato di Ricerca che analizza attraverso l'operato dell'Osservatorio della Ricerca e del Nucleo di Valutazione.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L'Ateneo dispone di un sistema di sistema di monitoraggio adeguato e coerente con le linee guida elaborate dal Presidio della Qualità di Ateneo, opportunamente declinato rispetto alle caratteristiche specifiche.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</a:pP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L'Ateneo chiede ai Dipartimenti e ai Corsi di Dottorato di Ricerca che siano definiti in modo chiaro e trasparente i criteri di distribuzione interna delle risorse assegnate per il raggiungimento degli obiettivi definiti nei Piani strategici. </a:t>
            </a: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ichiesta la pubblicazione, sul sito </a:t>
            </a:r>
            <a:r>
              <a:rPr lang="it-IT" sz="15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web </a:t>
            </a: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del Dipartimento e del Corso di Dottorato, del documento contenente i criteri distributivi.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18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3477A5FC-7E16-4AC8-8347-F1067B6D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129841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;p8"/>
          <p:cNvSpPr txBox="1">
            <a:spLocks noGrp="1"/>
          </p:cNvSpPr>
          <p:nvPr>
            <p:ph type="title"/>
          </p:nvPr>
        </p:nvSpPr>
        <p:spPr>
          <a:xfrm>
            <a:off x="2166464" y="219715"/>
            <a:ext cx="9262751" cy="8269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Punti di Forza e Aree di Miglioramento più significative per ciascun Ambito di Valutazione – Ambito E</a:t>
            </a:r>
            <a:endParaRPr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096AE-E07F-4814-AC2D-3159D2E0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763" y="1381293"/>
            <a:ext cx="10515600" cy="5104832"/>
          </a:xfrm>
        </p:spPr>
        <p:txBody>
          <a:bodyPr>
            <a:normAutofit/>
          </a:bodyPr>
          <a:lstStyle/>
          <a:p>
            <a:pPr marL="0" marR="71755" indent="0" algn="just">
              <a:lnSpc>
                <a:spcPct val="115000"/>
              </a:lnSpc>
              <a:buNone/>
            </a:pPr>
            <a:r>
              <a:rPr lang="it-IT" sz="1500" b="1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16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E – Qualità della Ricerca e della Terza Missione/Impatto Sociale   </a:t>
            </a:r>
          </a:p>
          <a:p>
            <a:pPr marL="0" marR="71755" indent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500" b="1" dirty="0"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Aree di Miglioramento </a:t>
            </a:r>
            <a:r>
              <a:rPr lang="it-IT" sz="1500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71755" indent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it-I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b="1" i="0" u="sng" strike="noStrike" baseline="0" dirty="0">
                <a:highlight>
                  <a:srgbClr val="00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In questo Ambito la CEV non ha indicato alcuna Area di Miglioramento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19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3477A5FC-7E16-4AC8-8347-F1067B6D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325800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2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piè di pagina 8">
            <a:extLst>
              <a:ext uri="{FF2B5EF4-FFF2-40B4-BE49-F238E27FC236}">
                <a16:creationId xmlns:a16="http://schemas.microsoft.com/office/drawing/2014/main" id="{9288BFEA-4169-4032-91A1-B258BDF9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2" y="6258926"/>
            <a:ext cx="7458706" cy="431999"/>
          </a:xfrm>
        </p:spPr>
        <p:txBody>
          <a:bodyPr/>
          <a:lstStyle/>
          <a:p>
            <a:r>
              <a:rPr lang="it-IT" sz="200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  <a:endParaRPr lang="it-IT" sz="20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C31B20EB-045B-49C8-AA5E-116160DC4DF7}"/>
              </a:ext>
            </a:extLst>
          </p:cNvPr>
          <p:cNvSpPr txBox="1">
            <a:spLocks/>
          </p:cNvSpPr>
          <p:nvPr/>
        </p:nvSpPr>
        <p:spPr>
          <a:xfrm>
            <a:off x="2166465" y="322144"/>
            <a:ext cx="9943374" cy="7729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                          I principali risultati di Unimore in sintesi</a:t>
            </a:r>
            <a:endParaRPr lang="it-IT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10" name="Google Shape;36;p8">
            <a:extLst>
              <a:ext uri="{FF2B5EF4-FFF2-40B4-BE49-F238E27FC236}">
                <a16:creationId xmlns:a16="http://schemas.microsoft.com/office/drawing/2014/main" id="{4C6B6770-7E43-4446-BA46-FB38495A8B3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72471" y="1369075"/>
            <a:ext cx="10927115" cy="490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3300"/>
              </a:buClr>
              <a:buSzPts val="1100"/>
              <a:buFont typeface="Wingdings" panose="05000000000000000000" pitchFamily="2" charset="2"/>
              <a:buChar char="q"/>
            </a:pPr>
            <a:r>
              <a:rPr lang="it-IT" sz="1650" b="1" u="sng" dirty="0">
                <a:latin typeface="Helvetica" panose="020B0604020202020204" pitchFamily="34" charset="0"/>
                <a:ea typeface="Helvetica Neue" panose="02000503000000020004"/>
                <a:cs typeface="Helvetica Neue" panose="02000503000000020004"/>
              </a:rPr>
              <a:t>Premessa: Il Consiglio Direttivo dell’ANVUR approverà, presumibilmente entro tre mesi, la Relazione definitiva e proporrà al Ministero l’accreditamento di Unimore. Il Consiglio Direttivo ha la facoltà di modificare le valutazioni espresse dalla CEV. Improbabile ma pur sempre possibile….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3300"/>
              </a:buClr>
              <a:buSzPts val="1100"/>
              <a:buFont typeface="Wingdings" panose="05000000000000000000" pitchFamily="2" charset="2"/>
              <a:buChar char="q"/>
            </a:pPr>
            <a:r>
              <a:rPr lang="it-IT" sz="1650" dirty="0">
                <a:solidFill>
                  <a:srgbClr val="000000"/>
                </a:solidFill>
                <a:latin typeface="Helvetica" panose="020B0604020202020204" pitchFamily="34" charset="0"/>
                <a:ea typeface="Helvetica Neue" panose="02000503000000020004"/>
                <a:cs typeface="Helvetica Neue" panose="02000503000000020004"/>
              </a:rPr>
              <a:t>I processi di Assicurazione della Qualità (AQ) hanno ottenuto valutazioni complessivamente positive. Invece, gli indicatori di risultato sono stati in alcuni casi penalizzanti, sia a livello di Ateneo, sia di Dipartimento, Corso di Studio (CdS) e Corso di Dottorato. 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FF3300"/>
              </a:buClr>
              <a:buSzPts val="1100"/>
              <a:buFont typeface="Wingdings" panose="05000000000000000000" pitchFamily="2" charset="2"/>
              <a:buChar char="q"/>
            </a:pPr>
            <a:r>
              <a:rPr lang="it-IT" sz="1650" dirty="0">
                <a:solidFill>
                  <a:srgbClr val="000000"/>
                </a:solidFill>
                <a:latin typeface="Helvetica" panose="020B0604020202020204" pitchFamily="34" charset="0"/>
                <a:ea typeface="Helvetica Neue" panose="02000503000000020004"/>
                <a:cs typeface="Helvetica Neue" panose="02000503000000020004"/>
              </a:rPr>
              <a:t>Valutazioni di Sede: 18 Punti di Attenzione (PdA) con valutazione </a:t>
            </a:r>
            <a:r>
              <a:rPr lang="it-IT" sz="165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“Pienamente soddisfacente”</a:t>
            </a:r>
            <a:r>
              <a:rPr lang="it-IT" sz="165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it-IT" sz="1650" dirty="0">
                <a:solidFill>
                  <a:srgbClr val="000000"/>
                </a:solidFill>
                <a:latin typeface="Helvetica" panose="020B0604020202020204" pitchFamily="34" charset="0"/>
                <a:ea typeface="Helvetica Neue" panose="02000503000000020004"/>
                <a:cs typeface="Helvetica Neue" panose="02000503000000020004"/>
              </a:rPr>
              <a:t>6 con valutazione </a:t>
            </a:r>
            <a:r>
              <a:rPr lang="it-IT" sz="165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“</a:t>
            </a:r>
            <a:r>
              <a:rPr lang="it-IT" sz="1650" dirty="0"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it-IT" sz="165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oddisfacente”</a:t>
            </a:r>
            <a:r>
              <a:rPr lang="it-IT" sz="1650" dirty="0">
                <a:solidFill>
                  <a:srgbClr val="000000"/>
                </a:solidFill>
                <a:latin typeface="Helvetica" panose="020B0604020202020204" pitchFamily="34" charset="0"/>
                <a:ea typeface="Helvetica Neue" panose="02000503000000020004"/>
                <a:cs typeface="Helvetica Neue" panose="02000503000000020004"/>
              </a:rPr>
              <a:t>. Unimore ottiene, dunque, il 75% di valutazioni dei PdA di Sede </a:t>
            </a:r>
            <a:r>
              <a:rPr lang="it-IT" sz="1650" dirty="0">
                <a:latin typeface="Helvetica" panose="020B0604020202020204" pitchFamily="34" charset="0"/>
                <a:cs typeface="Helvetica" panose="020B0604020202020204" pitchFamily="34" charset="0"/>
              </a:rPr>
              <a:t>“Pienamente soddisfacente”.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FF3300"/>
              </a:buClr>
              <a:buSzPts val="1100"/>
              <a:buFont typeface="Wingdings" panose="05000000000000000000" pitchFamily="2" charset="2"/>
              <a:buChar char="q"/>
            </a:pPr>
            <a:r>
              <a:rPr lang="it-IT" sz="1650" dirty="0">
                <a:solidFill>
                  <a:srgbClr val="000000"/>
                </a:solidFill>
                <a:latin typeface="Helvetica" panose="020B0604020202020204" pitchFamily="34" charset="0"/>
                <a:ea typeface="Helvetica Neue" panose="02000503000000020004"/>
                <a:cs typeface="Helvetica Neue" panose="02000503000000020004"/>
              </a:rPr>
              <a:t>9 Corsi di Studio sui 10 selezionati per la visita di accreditamento sono candidati all’accreditamento </a:t>
            </a:r>
            <a:r>
              <a:rPr lang="it-IT" sz="165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“</a:t>
            </a:r>
            <a:r>
              <a:rPr lang="it-IT" sz="1650" dirty="0">
                <a:solidFill>
                  <a:srgbClr val="000000"/>
                </a:solidFill>
                <a:latin typeface="Helvetica" panose="020B0604020202020204" pitchFamily="34" charset="0"/>
                <a:ea typeface="Helvetica Neue" panose="02000503000000020004"/>
                <a:cs typeface="Helvetica Neue" panose="02000503000000020004"/>
              </a:rPr>
              <a:t>pieno</a:t>
            </a:r>
            <a:r>
              <a:rPr lang="it-IT" sz="165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”, ovvero in Fascia A o B</a:t>
            </a:r>
            <a:r>
              <a:rPr lang="it-IT" sz="1650" dirty="0">
                <a:solidFill>
                  <a:srgbClr val="000000"/>
                </a:solidFill>
                <a:latin typeface="Helvetica" panose="020B0604020202020204" pitchFamily="34" charset="0"/>
                <a:ea typeface="Helvetica Neue" panose="02000503000000020004"/>
                <a:cs typeface="Helvetica Neue" panose="02000503000000020004"/>
              </a:rPr>
              <a:t>: 2 CdS con </a:t>
            </a:r>
            <a:r>
              <a:rPr lang="it-IT" sz="165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“P</a:t>
            </a:r>
            <a:r>
              <a:rPr lang="it-IT" sz="1650" dirty="0">
                <a:solidFill>
                  <a:srgbClr val="000000"/>
                </a:solidFill>
                <a:latin typeface="Helvetica" panose="020B0604020202020204" pitchFamily="34" charset="0"/>
                <a:ea typeface="Helvetica Neue" panose="02000503000000020004"/>
                <a:cs typeface="Helvetica Neue" panose="02000503000000020004"/>
              </a:rPr>
              <a:t>ienamente soddisfacente, 7 con </a:t>
            </a:r>
            <a:r>
              <a:rPr lang="it-IT" sz="165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“</a:t>
            </a:r>
            <a:r>
              <a:rPr lang="it-IT" sz="165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it-IT" sz="1650" dirty="0">
                <a:solidFill>
                  <a:srgbClr val="000000"/>
                </a:solidFill>
                <a:latin typeface="Helvetica" panose="020B0604020202020204" pitchFamily="34" charset="0"/>
                <a:ea typeface="Helvetica Neue" panose="02000503000000020004"/>
                <a:cs typeface="Helvetica Neue" panose="02000503000000020004"/>
              </a:rPr>
              <a:t>oddisfacente</a:t>
            </a:r>
            <a:r>
              <a:rPr lang="it-IT" sz="165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  <a:r>
              <a:rPr lang="it-IT" sz="1650" dirty="0">
                <a:solidFill>
                  <a:srgbClr val="000000"/>
                </a:solidFill>
                <a:latin typeface="Helvetica" panose="020B0604020202020204" pitchFamily="34" charset="0"/>
                <a:ea typeface="Helvetica Neue" panose="02000503000000020004"/>
                <a:cs typeface="Helvetica Neue" panose="02000503000000020004"/>
              </a:rPr>
              <a:t>. Solo un CdS è candidato alla Fascia C, ovvero Accreditamento condizionato. 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FF3300"/>
              </a:buClr>
              <a:buSzPts val="1100"/>
              <a:buFont typeface="Wingdings" panose="05000000000000000000" pitchFamily="2" charset="2"/>
              <a:buChar char="q"/>
            </a:pPr>
            <a:r>
              <a:rPr lang="it-IT" sz="1650" dirty="0">
                <a:solidFill>
                  <a:srgbClr val="000000"/>
                </a:solidFill>
                <a:latin typeface="Helvetica" panose="020B0604020202020204" pitchFamily="34" charset="0"/>
                <a:ea typeface="Helvetica Neue" panose="02000503000000020004"/>
                <a:cs typeface="Helvetica Neue" panose="02000503000000020004"/>
              </a:rPr>
              <a:t>Buone anche le valutazioni dei 3 Dipartimenti e dei 3 Corsi di Dottorato selezionati.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3300"/>
              </a:buClr>
              <a:buSzPts val="1100"/>
              <a:buFont typeface="Wingdings" panose="05000000000000000000" pitchFamily="2" charset="2"/>
              <a:buChar char="q"/>
            </a:pPr>
            <a:endParaRPr lang="it-IT" sz="1700" dirty="0">
              <a:solidFill>
                <a:srgbClr val="000000"/>
              </a:solidFill>
              <a:latin typeface="Helvetica" panose="020B0604020202020204" pitchFamily="34" charset="0"/>
              <a:ea typeface="Helvetica Neue" panose="02000503000000020004"/>
              <a:cs typeface="Helvetica Neue" panose="02000503000000020004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it-IT" sz="17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it-IT" sz="17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it-IT" sz="17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94565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20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DE5A7B34-247E-4624-8330-BA4CB283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12" y="1280325"/>
            <a:ext cx="10093065" cy="543425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D0DEF01-E469-4160-B3ED-F8B9FA47DFD4}"/>
              </a:ext>
            </a:extLst>
          </p:cNvPr>
          <p:cNvSpPr txBox="1"/>
          <p:nvPr/>
        </p:nvSpPr>
        <p:spPr>
          <a:xfrm>
            <a:off x="2466532" y="148096"/>
            <a:ext cx="9571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Alcuni risultati relativi agli indicatori di risultato:</a:t>
            </a: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 B.1.1 –</a:t>
            </a:r>
            <a:r>
              <a:rPr lang="it-IT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 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Reclutamento, qualificazione e gestione del personale docente e di ricerca (Fascia di valutazione indicatore Soddisfacente) </a:t>
            </a:r>
            <a:endParaRPr lang="it-IT" sz="2000" b="1" i="0" u="none" strike="noStrike" baseline="0" dirty="0">
              <a:latin typeface="Arial" panose="020B0604020202020204" pitchFamily="34" charset="0"/>
            </a:endParaRPr>
          </a:p>
          <a:p>
            <a:pPr algn="l"/>
            <a:endParaRPr lang="it-IT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55545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21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DE5A7B34-247E-4624-8330-BA4CB283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D0DEF01-E469-4160-B3ED-F8B9FA47DFD4}"/>
              </a:ext>
            </a:extLst>
          </p:cNvPr>
          <p:cNvSpPr txBox="1"/>
          <p:nvPr/>
        </p:nvSpPr>
        <p:spPr>
          <a:xfrm>
            <a:off x="2457202" y="234433"/>
            <a:ext cx="957149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Alcuni risultati relativi agli indicatori di risultato: 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B.2.1 – Pianificazione e gestione delle risorse finanziarie 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(Fascia di valutazione indicatore Pienamente soddisfacente)  </a:t>
            </a:r>
            <a:endParaRPr lang="it-IT" sz="2000" b="1" i="0" u="none" strike="noStrike" baseline="0" dirty="0">
              <a:latin typeface="Arial" panose="020B0604020202020204" pitchFamily="34" charset="0"/>
            </a:endParaRPr>
          </a:p>
          <a:p>
            <a:pPr algn="l"/>
            <a:endParaRPr lang="it-IT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02" y="1429068"/>
            <a:ext cx="8886418" cy="63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71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22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DE5A7B34-247E-4624-8330-BA4CB283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D0DEF01-E469-4160-B3ED-F8B9FA47DFD4}"/>
              </a:ext>
            </a:extLst>
          </p:cNvPr>
          <p:cNvSpPr txBox="1"/>
          <p:nvPr/>
        </p:nvSpPr>
        <p:spPr>
          <a:xfrm>
            <a:off x="2438539" y="205746"/>
            <a:ext cx="957149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Alcuni risultati relativi agli indicatori di risultato:</a:t>
            </a: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 B.3.2 –</a:t>
            </a:r>
            <a:r>
              <a:rPr lang="it-IT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Adeguatezza delle infrastrutture edilizie per la didattica, la ricerca e la terza missione 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(Fascia di valutazione indicatore Parzialmente soddisfacente) </a:t>
            </a:r>
            <a:endParaRPr lang="it-IT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39" y="1505195"/>
            <a:ext cx="9120089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83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23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DE5A7B34-247E-4624-8330-BA4CB283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D0DEF01-E469-4160-B3ED-F8B9FA47DFD4}"/>
              </a:ext>
            </a:extLst>
          </p:cNvPr>
          <p:cNvSpPr txBox="1"/>
          <p:nvPr/>
        </p:nvSpPr>
        <p:spPr>
          <a:xfrm>
            <a:off x="2457202" y="234433"/>
            <a:ext cx="957149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Alcuni risultati relativi agli indicatori di risultato: D.3 – Ammissione e carriera degli studenti  (Fascia di valutazione indicatore Soddisfacente)  </a:t>
            </a:r>
            <a:endParaRPr lang="it-IT" sz="2000" b="1" i="0" u="none" strike="noStrike" baseline="0" dirty="0">
              <a:latin typeface="Arial" panose="020B0604020202020204" pitchFamily="34" charset="0"/>
            </a:endParaRPr>
          </a:p>
          <a:p>
            <a:pPr algn="l"/>
            <a:endParaRPr lang="it-IT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48" y="1063691"/>
            <a:ext cx="9819478" cy="565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18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24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DE5A7B34-247E-4624-8330-BA4CB283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D0DEF01-E469-4160-B3ED-F8B9FA47DFD4}"/>
              </a:ext>
            </a:extLst>
          </p:cNvPr>
          <p:cNvSpPr txBox="1"/>
          <p:nvPr/>
        </p:nvSpPr>
        <p:spPr>
          <a:xfrm>
            <a:off x="2166465" y="226454"/>
            <a:ext cx="97559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Relazione tra risultati FFO (Fondo di Finanziamento Ordinario) ottenuti nel 2024 e valutazione dei Processi di Assicurazione </a:t>
            </a:r>
          </a:p>
          <a:p>
            <a:pPr algn="ctr"/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della Qualità negli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Atenei accreditati</a:t>
            </a:r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384718"/>
              </p:ext>
            </p:extLst>
          </p:nvPr>
        </p:nvGraphicFramePr>
        <p:xfrm>
          <a:off x="2386233" y="1403819"/>
          <a:ext cx="8054184" cy="483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0402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BBEB0FC-1D4F-4E1C-9CA0-C4E2E916F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9048" y="-1193007"/>
            <a:ext cx="134874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4B8DAA-5DAE-463F-8A4A-A52FEE59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414069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25</a:t>
            </a:fld>
            <a:endParaRPr lang="it-IT" dirty="0"/>
          </a:p>
        </p:txBody>
      </p:sp>
      <p:sp>
        <p:nvSpPr>
          <p:cNvPr id="6" name="Google Shape;167;p24">
            <a:extLst>
              <a:ext uri="{FF2B5EF4-FFF2-40B4-BE49-F238E27FC236}">
                <a16:creationId xmlns:a16="http://schemas.microsoft.com/office/drawing/2014/main" id="{740BAE9D-5D89-4548-A355-7830D7375A1A}"/>
              </a:ext>
            </a:extLst>
          </p:cNvPr>
          <p:cNvSpPr txBox="1"/>
          <p:nvPr/>
        </p:nvSpPr>
        <p:spPr>
          <a:xfrm>
            <a:off x="1632125" y="2429377"/>
            <a:ext cx="9524678" cy="831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ym typeface="Helvetica Neue"/>
              </a:rPr>
              <a:t>Grazie per l’attenzione</a:t>
            </a:r>
            <a:endParaRPr sz="4000" dirty="0">
              <a:sym typeface="Helvetica Neue"/>
            </a:endParaRPr>
          </a:p>
        </p:txBody>
      </p:sp>
      <p:pic>
        <p:nvPicPr>
          <p:cNvPr id="10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16C243B7-6229-49B8-A061-EC2C884E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8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3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piè di pagina 8">
            <a:extLst>
              <a:ext uri="{FF2B5EF4-FFF2-40B4-BE49-F238E27FC236}">
                <a16:creationId xmlns:a16="http://schemas.microsoft.com/office/drawing/2014/main" id="{9288BFEA-4169-4032-91A1-B258BDF9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2" y="6258926"/>
            <a:ext cx="7458706" cy="431999"/>
          </a:xfrm>
        </p:spPr>
        <p:txBody>
          <a:bodyPr/>
          <a:lstStyle/>
          <a:p>
            <a:r>
              <a:rPr lang="it-IT" sz="20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C31B20EB-045B-49C8-AA5E-116160DC4DF7}"/>
              </a:ext>
            </a:extLst>
          </p:cNvPr>
          <p:cNvSpPr txBox="1">
            <a:spLocks/>
          </p:cNvSpPr>
          <p:nvPr/>
        </p:nvSpPr>
        <p:spPr>
          <a:xfrm>
            <a:off x="2085325" y="239160"/>
            <a:ext cx="9943374" cy="10861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La struttura del Modello AVA 3 (Autovalutazione, Valutazione, Accreditamento) – Le valutazioni sono riferite a 5 Ambiti </a:t>
            </a:r>
            <a:endParaRPr lang="it-IT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pic>
        <p:nvPicPr>
          <p:cNvPr id="6" name="Immagine 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726ECE6-DCDE-46EF-A3EF-5A4CC90E56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74" y="1167810"/>
            <a:ext cx="10699011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5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4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piè di pagina 8">
            <a:extLst>
              <a:ext uri="{FF2B5EF4-FFF2-40B4-BE49-F238E27FC236}">
                <a16:creationId xmlns:a16="http://schemas.microsoft.com/office/drawing/2014/main" id="{9288BFEA-4169-4032-91A1-B258BDF9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2" y="6258926"/>
            <a:ext cx="7458706" cy="431999"/>
          </a:xfrm>
        </p:spPr>
        <p:txBody>
          <a:bodyPr/>
          <a:lstStyle/>
          <a:p>
            <a:r>
              <a:rPr lang="it-IT" sz="200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  <a:endParaRPr lang="it-IT" sz="20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C31B20EB-045B-49C8-AA5E-116160DC4DF7}"/>
              </a:ext>
            </a:extLst>
          </p:cNvPr>
          <p:cNvSpPr txBox="1">
            <a:spLocks/>
          </p:cNvSpPr>
          <p:nvPr/>
        </p:nvSpPr>
        <p:spPr>
          <a:xfrm>
            <a:off x="1753226" y="321641"/>
            <a:ext cx="9943374" cy="7729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                        Le valutazioni sono espresse per tutti i </a:t>
            </a:r>
          </a:p>
          <a:p>
            <a:pPr algn="ctr"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Punti di Attenzione e sono divise in quattro fasce</a:t>
            </a:r>
            <a:endParaRPr lang="it-IT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08EE8C-D462-4EEA-8872-0A85DC7BE74A}"/>
              </a:ext>
            </a:extLst>
          </p:cNvPr>
          <p:cNvSpPr txBox="1"/>
          <p:nvPr/>
        </p:nvSpPr>
        <p:spPr>
          <a:xfrm>
            <a:off x="82163" y="1307988"/>
            <a:ext cx="66171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effectLst/>
                <a:latin typeface="Helvetica" pitchFamily="2" charset="0"/>
              </a:rPr>
              <a:t>Fascia di Valutazione dei Processi </a:t>
            </a:r>
          </a:p>
          <a:p>
            <a:pPr algn="ctr"/>
            <a:r>
              <a:rPr lang="it-IT" sz="2400" dirty="0">
                <a:latin typeface="Helvetica" pitchFamily="2" charset="0"/>
              </a:rPr>
              <a:t>d</a:t>
            </a:r>
            <a:r>
              <a:rPr lang="it-IT" sz="2400" dirty="0">
                <a:effectLst/>
                <a:latin typeface="Helvetica" pitchFamily="2" charset="0"/>
              </a:rPr>
              <a:t>i Assicurazione della Qualità </a:t>
            </a:r>
          </a:p>
          <a:p>
            <a:pPr algn="ctr"/>
            <a:r>
              <a:rPr lang="it-IT" sz="2400" dirty="0">
                <a:effectLst/>
                <a:latin typeface="Helvetica" pitchFamily="2" charset="0"/>
              </a:rPr>
              <a:t>(Commissione Esperti della Valutazione - CEV)</a:t>
            </a:r>
          </a:p>
          <a:p>
            <a:pPr algn="ctr"/>
            <a:endParaRPr lang="it-IT" sz="2400" dirty="0">
              <a:effectLst/>
              <a:latin typeface="Helvetica" pitchFamily="2" charset="0"/>
            </a:endParaRPr>
          </a:p>
          <a:p>
            <a:pPr algn="ctr"/>
            <a:endParaRPr lang="it-IT" sz="2400" dirty="0"/>
          </a:p>
        </p:txBody>
      </p:sp>
      <p:sp>
        <p:nvSpPr>
          <p:cNvPr id="12" name="Freccia giù 7">
            <a:extLst>
              <a:ext uri="{FF2B5EF4-FFF2-40B4-BE49-F238E27FC236}">
                <a16:creationId xmlns:a16="http://schemas.microsoft.com/office/drawing/2014/main" id="{EDA3EF69-2688-4B2B-8F5E-2E3466A90C74}"/>
              </a:ext>
            </a:extLst>
          </p:cNvPr>
          <p:cNvSpPr/>
          <p:nvPr/>
        </p:nvSpPr>
        <p:spPr>
          <a:xfrm rot="19075206">
            <a:off x="4262991" y="2479207"/>
            <a:ext cx="391886" cy="1706209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FFB201-4660-4A20-A6B4-CD97A1FF6A2E}"/>
              </a:ext>
            </a:extLst>
          </p:cNvPr>
          <p:cNvSpPr txBox="1"/>
          <p:nvPr/>
        </p:nvSpPr>
        <p:spPr>
          <a:xfrm>
            <a:off x="6874778" y="1307988"/>
            <a:ext cx="458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/>
                <a:latin typeface="Helvetica" pitchFamily="2" charset="0"/>
              </a:rPr>
              <a:t>Fascia di valutazione degli Indicatori qualitativi e quantitativi </a:t>
            </a:r>
          </a:p>
          <a:p>
            <a:r>
              <a:rPr lang="it-IT" sz="2400" dirty="0">
                <a:effectLst/>
                <a:latin typeface="Helvetica" pitchFamily="2" charset="0"/>
              </a:rPr>
              <a:t> (ANVUR)</a:t>
            </a:r>
          </a:p>
          <a:p>
            <a:pPr algn="ctr"/>
            <a:endParaRPr lang="it-IT" sz="2400" dirty="0">
              <a:effectLst/>
              <a:latin typeface="Helvetica" pitchFamily="2" charset="0"/>
            </a:endParaRPr>
          </a:p>
          <a:p>
            <a:pPr algn="ctr"/>
            <a:endParaRPr lang="it-IT" sz="2400" dirty="0"/>
          </a:p>
        </p:txBody>
      </p:sp>
      <p:sp>
        <p:nvSpPr>
          <p:cNvPr id="14" name="Freccia giù 8">
            <a:extLst>
              <a:ext uri="{FF2B5EF4-FFF2-40B4-BE49-F238E27FC236}">
                <a16:creationId xmlns:a16="http://schemas.microsoft.com/office/drawing/2014/main" id="{351E14BB-8248-4E09-98F7-8B9DE18553A5}"/>
              </a:ext>
            </a:extLst>
          </p:cNvPr>
          <p:cNvSpPr/>
          <p:nvPr/>
        </p:nvSpPr>
        <p:spPr>
          <a:xfrm rot="2564598">
            <a:off x="7916847" y="2551906"/>
            <a:ext cx="391886" cy="1706209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F095B6-5E8C-45DD-A4E1-323C139FF675}"/>
              </a:ext>
            </a:extLst>
          </p:cNvPr>
          <p:cNvSpPr txBox="1"/>
          <p:nvPr/>
        </p:nvSpPr>
        <p:spPr>
          <a:xfrm>
            <a:off x="4490526" y="4040176"/>
            <a:ext cx="4157506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Helvetica" pitchFamily="2" charset="0"/>
              </a:rPr>
              <a:t>   Fascia di valutazione</a:t>
            </a:r>
          </a:p>
          <a:p>
            <a:pPr>
              <a:spcBef>
                <a:spcPts val="600"/>
              </a:spcBef>
            </a:pPr>
            <a:r>
              <a:rPr lang="it-IT" sz="2000" dirty="0">
                <a:effectLst/>
                <a:latin typeface="Helvetica" pitchFamily="2" charset="0"/>
              </a:rPr>
              <a:t>A</a:t>
            </a:r>
            <a:r>
              <a:rPr lang="it-IT" sz="2000" dirty="0">
                <a:latin typeface="Helvetica" pitchFamily="2" charset="0"/>
              </a:rPr>
              <a:t>: </a:t>
            </a:r>
            <a:r>
              <a:rPr lang="it-IT" sz="2000" dirty="0">
                <a:effectLst/>
                <a:latin typeface="Helvetica" pitchFamily="2" charset="0"/>
              </a:rPr>
              <a:t>Pienamente soddisfacente    </a:t>
            </a:r>
          </a:p>
          <a:p>
            <a:r>
              <a:rPr lang="it-IT" sz="2000" dirty="0">
                <a:latin typeface="Helvetica" pitchFamily="2" charset="0"/>
              </a:rPr>
              <a:t>B: Soddisfacente</a:t>
            </a:r>
          </a:p>
          <a:p>
            <a:r>
              <a:rPr lang="it-IT" sz="2000" dirty="0">
                <a:effectLst/>
                <a:latin typeface="Helvetica" pitchFamily="2" charset="0"/>
              </a:rPr>
              <a:t>C: Parzialmente soddisfacente</a:t>
            </a:r>
          </a:p>
          <a:p>
            <a:r>
              <a:rPr lang="it-IT" sz="2000" dirty="0">
                <a:latin typeface="Helvetica" pitchFamily="2" charset="0"/>
              </a:rPr>
              <a:t>D: Non soddisfacente</a:t>
            </a:r>
            <a:endParaRPr lang="it-IT" sz="2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0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5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DE5A7B34-247E-4624-8330-BA4CB283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45F37364-DAD3-4F26-95C4-81D0331EF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33770"/>
              </p:ext>
            </p:extLst>
          </p:nvPr>
        </p:nvGraphicFramePr>
        <p:xfrm>
          <a:off x="2637693" y="1033862"/>
          <a:ext cx="8229599" cy="48096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6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457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m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b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to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79375" indent="39370">
                        <a:lnSpc>
                          <a:spcPct val="101099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tto 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m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b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to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110489" marR="102870" indent="51435">
                        <a:lnSpc>
                          <a:spcPct val="101099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unto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di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tt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zi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ne</a:t>
                      </a:r>
                      <a:endParaRPr sz="11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V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ut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zi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 P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r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es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si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15" dirty="0">
                          <a:latin typeface="Calibri Light"/>
                          <a:cs typeface="Calibri Light"/>
                        </a:rPr>
                        <a:t>d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AQ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</a:pP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V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ut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zi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 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ri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V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ut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zi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 Com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ss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va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A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A.1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A.1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Pienamanente soddisface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10" dirty="0">
                          <a:latin typeface="Calibri Light"/>
                          <a:cs typeface="Calibri Light"/>
                        </a:rPr>
                        <a:t>f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A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A.2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A.2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10" dirty="0">
                          <a:latin typeface="Calibri Light"/>
                          <a:cs typeface="Calibri Light"/>
                        </a:rPr>
                        <a:t>f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87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A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A.3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A.3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A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A.4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A.4</a:t>
                      </a:r>
                      <a:endParaRPr sz="11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Pienament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e soddisface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oddisface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A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A.5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A.5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oddisface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oddisface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B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B.1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B.1.1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soddisface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10" dirty="0">
                          <a:latin typeface="Calibri Light"/>
                          <a:cs typeface="Calibri Light"/>
                        </a:rPr>
                        <a:t>f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soddisface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B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B.1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B.1.2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B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B.1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B.1.3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10" dirty="0">
                          <a:latin typeface="Calibri Light"/>
                          <a:cs typeface="Calibri Light"/>
                        </a:rPr>
                        <a:t>f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87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B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B.2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B.2.1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oddisface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B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B.3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B.3.1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oddisface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B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B.3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B.3.2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soddisface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Parzialmente soddisface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B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B.4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B.4.1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oddisface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B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B.4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B.4.2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B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B.4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B.4.3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87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B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B.5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B.5.1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C.1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C.1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Pienament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e soddisface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Pienament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e soddisface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Pienament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spc="-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soddisface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C.2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C.2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oddisface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 so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C.3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C.3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oddisface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oddisface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D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D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.1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D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.1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D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D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.2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D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.2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Parzialmente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oddisface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Soddisfacente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87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D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D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.3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D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.3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538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.1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.1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oddisface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.2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.2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ame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P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me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537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.3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.3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Pienamente 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oddisface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te</a:t>
                      </a:r>
                      <a:endParaRPr sz="11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N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 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o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dd</a:t>
                      </a:r>
                      <a:r>
                        <a:rPr sz="1100" b="0" spc="5" dirty="0">
                          <a:latin typeface="Calibri Light"/>
                          <a:cs typeface="Calibri Light"/>
                        </a:rPr>
                        <a:t>i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s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fa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c</a:t>
                      </a:r>
                      <a:r>
                        <a:rPr sz="1100" b="0" spc="-5" dirty="0">
                          <a:latin typeface="Calibri Light"/>
                          <a:cs typeface="Calibri Light"/>
                        </a:rPr>
                        <a:t>e</a:t>
                      </a:r>
                      <a:r>
                        <a:rPr sz="1100" b="0" dirty="0">
                          <a:latin typeface="Calibri Light"/>
                          <a:cs typeface="Calibri Light"/>
                        </a:rPr>
                        <a:t>nte</a:t>
                      </a:r>
                      <a:endParaRPr sz="11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b="0" dirty="0">
                          <a:latin typeface="Calibri Light"/>
                          <a:cs typeface="Calibri Light"/>
                        </a:rPr>
                        <a:t>Soddisfacente</a:t>
                      </a:r>
                      <a:endParaRPr sz="11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D0DEF01-E469-4160-B3ED-F8B9FA47DFD4}"/>
              </a:ext>
            </a:extLst>
          </p:cNvPr>
          <p:cNvSpPr txBox="1"/>
          <p:nvPr/>
        </p:nvSpPr>
        <p:spPr>
          <a:xfrm>
            <a:off x="2386175" y="81650"/>
            <a:ext cx="93813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Sintesi delle Valutazioni dei PdA di Sede – Valutazione processi </a:t>
            </a:r>
          </a:p>
          <a:p>
            <a:pPr algn="ctr"/>
            <a:r>
              <a:rPr lang="it-IT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di AQ (CEV) e valutazione indicatori (ANVUR)</a:t>
            </a:r>
            <a:endParaRPr lang="it-IT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8180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0B138ED-E00C-43B8-82CE-C0BE17924E9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gnaposto piè di pagina 8">
            <a:extLst>
              <a:ext uri="{FF2B5EF4-FFF2-40B4-BE49-F238E27FC236}">
                <a16:creationId xmlns:a16="http://schemas.microsoft.com/office/drawing/2014/main" id="{FD272882-EF6D-4B0B-BF35-A1E8C61B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2" y="6258926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C31B20EB-045B-49C8-AA5E-116160DC4DF7}"/>
              </a:ext>
            </a:extLst>
          </p:cNvPr>
          <p:cNvSpPr txBox="1">
            <a:spLocks/>
          </p:cNvSpPr>
          <p:nvPr/>
        </p:nvSpPr>
        <p:spPr>
          <a:xfrm>
            <a:off x="2166464" y="122073"/>
            <a:ext cx="9943374" cy="10053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      </a:t>
            </a:r>
            <a:r>
              <a:rPr lang="it-IT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Confronto con gli Atenei non telematici già accreditati – </a:t>
            </a:r>
          </a:p>
          <a:p>
            <a:pPr algn="ctr">
              <a:spcBef>
                <a:spcPts val="0"/>
              </a:spcBef>
            </a:pPr>
            <a:r>
              <a:rPr lang="it-IT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distribuzione delle valutazioni per fasce (percentuali) </a:t>
            </a:r>
            <a:endParaRPr lang="it-IT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B557BE6E-1C5C-40A8-BAAF-36E7EF56416D}"/>
              </a:ext>
            </a:extLst>
          </p:cNvPr>
          <p:cNvGraphicFramePr>
            <a:graphicFrameLocks/>
          </p:cNvGraphicFramePr>
          <p:nvPr/>
        </p:nvGraphicFramePr>
        <p:xfrm>
          <a:off x="1707502" y="963795"/>
          <a:ext cx="9366380" cy="529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numero diapositiva 1">
            <a:extLst>
              <a:ext uri="{FF2B5EF4-FFF2-40B4-BE49-F238E27FC236}">
                <a16:creationId xmlns:a16="http://schemas.microsoft.com/office/drawing/2014/main" id="{3A291B93-1B54-4EE6-84A3-E1AB683EC9D9}"/>
              </a:ext>
            </a:extLst>
          </p:cNvPr>
          <p:cNvSpPr txBox="1">
            <a:spLocks/>
          </p:cNvSpPr>
          <p:nvPr/>
        </p:nvSpPr>
        <p:spPr>
          <a:xfrm>
            <a:off x="82163" y="6349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0B138ED-E00C-43B8-82CE-C0BE17924E95}" type="slidenum">
              <a:rPr lang="it-IT" smtClean="0"/>
              <a:pPr algn="l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11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;p8"/>
          <p:cNvSpPr txBox="1">
            <a:spLocks noGrp="1"/>
          </p:cNvSpPr>
          <p:nvPr>
            <p:ph type="title"/>
          </p:nvPr>
        </p:nvSpPr>
        <p:spPr>
          <a:xfrm>
            <a:off x="2091049" y="138387"/>
            <a:ext cx="9262751" cy="8269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Punti di Forza e Aree di Miglioramento più significative per ciascun Ambito di Valutazione – Ambito A</a:t>
            </a:r>
            <a:endParaRPr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096AE-E07F-4814-AC2D-3159D2E0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882" y="1370584"/>
            <a:ext cx="10515600" cy="4696108"/>
          </a:xfrm>
        </p:spPr>
        <p:txBody>
          <a:bodyPr>
            <a:normAutofit/>
          </a:bodyPr>
          <a:lstStyle/>
          <a:p>
            <a:pPr marL="0" marR="71755" indent="0" algn="just">
              <a:lnSpc>
                <a:spcPct val="115000"/>
              </a:lnSpc>
              <a:buNone/>
            </a:pPr>
            <a:r>
              <a:rPr lang="it-IT" sz="1400" b="1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16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A – Strategia, pianificazione e organizzazione </a:t>
            </a:r>
          </a:p>
          <a:p>
            <a:pPr marL="0" marR="71755" indent="0" algn="just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it-IT" sz="1600" b="1" dirty="0"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1500" b="1" dirty="0"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Punti di Forza</a:t>
            </a:r>
            <a:r>
              <a:rPr lang="it-IT" sz="1500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1755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Evidente integrazione tra Pianificazione Strategica, Economico-Finanziaria e Amministrativa.  </a:t>
            </a:r>
            <a:r>
              <a:rPr lang="it-IT" sz="1500" dirty="0"/>
              <a:t>  </a:t>
            </a:r>
            <a:r>
              <a:rPr lang="it-IT" sz="1500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7175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Il Sistema di Governo consente un'adeguata gestione delle attività, in coerenza con l’indirizzo strategico e con le risorse disponibili. L’Ateneo dispone di un modello organizzativo adeguato alla realizzazione delle politiche e strategie.</a:t>
            </a:r>
          </a:p>
          <a:p>
            <a:pPr marR="7175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Architettura del sistema di monitoraggio definita dall’Ateneo con un solido impianto. Processi di monitoraggio e di Assicurazione della Qualità, sia a livello centrale sia periferico, chiaramente individuati e formalizzati in documenti.</a:t>
            </a:r>
          </a:p>
          <a:p>
            <a:pPr marR="71755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In coerenza con i requisiti AVA 3.0, cadenza annuale del Riesame del Sistema di Governo.  </a:t>
            </a:r>
          </a:p>
          <a:p>
            <a:pPr marR="7175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Processo strutturato di Riesame del funzionamento del Sistema di Assicurazione della Qualità, anche grazie ad una forte interazione del Delegato per la Qualità e Coordinatore del PQA con la </a:t>
            </a:r>
            <a:r>
              <a:rPr lang="it-IT" sz="1500" i="1" dirty="0">
                <a:latin typeface="Helvetica" panose="020B0604020202020204" pitchFamily="34" charset="0"/>
                <a:cs typeface="Helvetica" panose="020B0604020202020204" pitchFamily="34" charset="0"/>
              </a:rPr>
              <a:t>Governance e</a:t>
            </a: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 con il Nucleo di Valutazione.</a:t>
            </a:r>
          </a:p>
          <a:p>
            <a:pPr marR="71755" algn="just">
              <a:lnSpc>
                <a:spcPct val="115000"/>
              </a:lnSpc>
              <a:spcBef>
                <a:spcPts val="300"/>
              </a:spcBef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Nel Piano Biennale di Ateneo 2021-2022 è presente uno specifico punto sul “rafforzamento della partecipazione attiva e consapevole di studenti e studentesse” concretizzato in un progetto formativo dal titolo “Empowerment Studentesco”, aperto alle rappresentanze studentesche elette nei diversi Organi. Nell'a.a. 2023/24 il progetto è stato replicato.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7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3477A5FC-7E16-4AC8-8347-F1067B6D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85532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;p8"/>
          <p:cNvSpPr txBox="1">
            <a:spLocks noGrp="1"/>
          </p:cNvSpPr>
          <p:nvPr>
            <p:ph type="title"/>
          </p:nvPr>
        </p:nvSpPr>
        <p:spPr>
          <a:xfrm>
            <a:off x="2091049" y="211263"/>
            <a:ext cx="9262751" cy="8269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Punti di Forza e Aree di Miglioramento più significative per ciascun Ambito di Valutazione – Ambito A</a:t>
            </a:r>
            <a:endParaRPr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096AE-E07F-4814-AC2D-3159D2E0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190" y="1403501"/>
            <a:ext cx="10515600" cy="4302708"/>
          </a:xfrm>
        </p:spPr>
        <p:txBody>
          <a:bodyPr>
            <a:normAutofit/>
          </a:bodyPr>
          <a:lstStyle/>
          <a:p>
            <a:pPr marL="0" marR="71755" indent="0" algn="just">
              <a:lnSpc>
                <a:spcPct val="115000"/>
              </a:lnSpc>
              <a:spcAft>
                <a:spcPts val="300"/>
              </a:spcAft>
              <a:buNone/>
            </a:pPr>
            <a:r>
              <a:rPr lang="it-IT" sz="1400" b="1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16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A – Strategia, pianificazione e organizzazione </a:t>
            </a:r>
          </a:p>
          <a:p>
            <a:pPr marL="0" marR="71755" indent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500" b="1" dirty="0"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Aree di Miglioramento</a:t>
            </a:r>
            <a:r>
              <a:rPr lang="it-IT" sz="1500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71755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L’Ateneo non ha ancora reso chiaramente evidenti le politiche riguardo ad alcuni ambiti d’intervento di natura trasversale o specifica (per esempio, organizzazione, edilizia, servizi</a:t>
            </a:r>
            <a:r>
              <a:rPr lang="it-IT" sz="1500">
                <a:latin typeface="Helvetica" panose="020B0604020202020204" pitchFamily="34" charset="0"/>
                <a:cs typeface="Helvetica" panose="020B0604020202020204" pitchFamily="34" charset="0"/>
              </a:rPr>
              <a:t>, sport) </a:t>
            </a: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indicati nel Piano Strategico sessennale 2020/25.</a:t>
            </a:r>
          </a:p>
          <a:p>
            <a:pPr marR="7175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L'efficacia del processo di completamento dell'attuazione del nuovo modello organizzativo e della pianificazione del monitoraggio, in coerenza con le politiche e strategie che l'Ateneo intende sviluppare.</a:t>
            </a:r>
          </a:p>
          <a:p>
            <a:pPr marR="71755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Nell’ultimo anno di rilevazione, ridotta partecipazione del personale interno al progetto </a:t>
            </a:r>
            <a:r>
              <a:rPr lang="it-IT" sz="1500" i="1" dirty="0">
                <a:latin typeface="Helvetica" panose="020B0604020202020204" pitchFamily="34" charset="0"/>
                <a:cs typeface="Helvetica" panose="020B0604020202020204" pitchFamily="34" charset="0"/>
              </a:rPr>
              <a:t>Good Practice</a:t>
            </a: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R="71755" algn="just">
              <a:lnSpc>
                <a:spcPct val="115000"/>
              </a:lnSpc>
              <a:spcBef>
                <a:spcPts val="300"/>
              </a:spcBef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Come emerso anche durante le audizioni con i Rappresentanti degli studenti, l'Ateneo soffre di una generale crisi nelle candidature al ruolo di rappresentante. Questa criticità ha talvolta portato, nel corso del tempo, a ignorare i vincoli di incompatibilità tra Organi pur nella piena consapevolezza degli stessi.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8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3477A5FC-7E16-4AC8-8347-F1067B6D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9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194540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;p8"/>
          <p:cNvSpPr txBox="1">
            <a:spLocks noGrp="1"/>
          </p:cNvSpPr>
          <p:nvPr>
            <p:ph type="title"/>
          </p:nvPr>
        </p:nvSpPr>
        <p:spPr>
          <a:xfrm>
            <a:off x="2091049" y="138387"/>
            <a:ext cx="9262751" cy="8269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sym typeface="Helvetica Neue"/>
              </a:rPr>
              <a:t>Punti di Forza e Aree di Miglioramento più significative per ciascun Ambito di Valutazione – Ambito B</a:t>
            </a:r>
            <a:endParaRPr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sym typeface="Helvetica Neue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096AE-E07F-4814-AC2D-3159D2E0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739" y="1375467"/>
            <a:ext cx="10515600" cy="5181356"/>
          </a:xfrm>
        </p:spPr>
        <p:txBody>
          <a:bodyPr>
            <a:normAutofit/>
          </a:bodyPr>
          <a:lstStyle/>
          <a:p>
            <a:pPr marL="0" marR="71755" indent="0" algn="just">
              <a:lnSpc>
                <a:spcPct val="115000"/>
              </a:lnSpc>
              <a:spcAft>
                <a:spcPts val="300"/>
              </a:spcAft>
              <a:buNone/>
            </a:pPr>
            <a:r>
              <a:rPr lang="it-IT" sz="1500" b="1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16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B – </a:t>
            </a:r>
            <a:r>
              <a:rPr lang="it-IT" sz="1600" b="1" dirty="0">
                <a:solidFill>
                  <a:srgbClr val="C00000"/>
                </a:solidFill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Gestione delle Risorse</a:t>
            </a:r>
            <a:r>
              <a:rPr lang="it-IT" sz="1600" b="1" dirty="0">
                <a:solidFill>
                  <a:srgbClr val="C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71755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it-IT" sz="1500" b="1" dirty="0"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  Punti di Forza (1)</a:t>
            </a:r>
            <a:r>
              <a:rPr lang="it-IT" sz="1500" dirty="0"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4000"/>
              </a:lnSpc>
              <a:spcBef>
                <a:spcPts val="300"/>
              </a:spcBef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nalisi dei fabbisogni e criteri per l’assegnazione ai Dipartimenti dei punti organico per il personale docente e ricercatore coerenti con la </a:t>
            </a:r>
            <a:r>
              <a:rPr lang="it-IT" sz="15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mission </a:t>
            </a:r>
            <a:r>
              <a:rPr lang="it-IT" sz="1500" b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istituzionale e gli obiettivi strategici definiti nel piano triennale 2023-2025.</a:t>
            </a:r>
          </a:p>
          <a:p>
            <a:pPr algn="just">
              <a:lnSpc>
                <a:spcPct val="134000"/>
              </a:lnSpc>
              <a:spcBef>
                <a:spcPts val="300"/>
              </a:spcBef>
            </a:pP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Significative</a:t>
            </a: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le 71 chiamate dirette dall’esterno nel triennio 2021-23, </a:t>
            </a: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in coerenza con </a:t>
            </a: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la delibera degli Organi accademici relativa alla programmazione triennale MUR-Pro3 2021-23 che pone enfasi sul reclutamento di docenti e ricercatori esterni di elevata qualificazione scientifica. </a:t>
            </a:r>
          </a:p>
          <a:p>
            <a:pPr algn="just">
              <a:lnSpc>
                <a:spcPct val="134000"/>
              </a:lnSpc>
              <a:spcBef>
                <a:spcPts val="300"/>
              </a:spcBef>
            </a:pP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L’Ateneo definisce nei diversi documenti di pianificazione in modo coerente e secondo un processo logico la strategia per la gestione del personale tecnico-amministrativo. </a:t>
            </a:r>
          </a:p>
          <a:p>
            <a:pPr algn="just">
              <a:lnSpc>
                <a:spcPct val="134000"/>
              </a:lnSpc>
              <a:spcBef>
                <a:spcPts val="300"/>
              </a:spcBef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C</a:t>
            </a: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hiara strategia di pianificazione economico-finanziaria a supporto delle politiche e delle strategie di formazione, ricerca, terza missione/impatto sociale.</a:t>
            </a:r>
          </a:p>
          <a:p>
            <a:pPr algn="just">
              <a:lnSpc>
                <a:spcPct val="134000"/>
              </a:lnSpc>
              <a:spcBef>
                <a:spcPts val="300"/>
              </a:spcBef>
            </a:pPr>
            <a:r>
              <a:rPr lang="it-IT" sz="1500" dirty="0">
                <a:latin typeface="Helvetica" panose="020B0604020202020204" pitchFamily="34" charset="0"/>
                <a:cs typeface="Helvetica" panose="020B0604020202020204" pitchFamily="34" charset="0"/>
              </a:rPr>
              <a:t>G</a:t>
            </a:r>
            <a:r>
              <a:rPr lang="it-IT" sz="15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estione delle infrastrutture edilizie dettagliata e coerente con la pianificazione strategica dell'Ateneo. </a:t>
            </a:r>
          </a:p>
          <a:p>
            <a:pPr algn="just">
              <a:lnSpc>
                <a:spcPct val="105000"/>
              </a:lnSpc>
              <a:spcBef>
                <a:spcPts val="300"/>
              </a:spcBef>
            </a:pPr>
            <a:endParaRPr lang="it-IT" sz="1400" b="0" i="0" u="none" strike="noStrike" baseline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13560E-3F51-4042-AB48-F78B1764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3" y="6349451"/>
            <a:ext cx="2743200" cy="365125"/>
          </a:xfrm>
        </p:spPr>
        <p:txBody>
          <a:bodyPr/>
          <a:lstStyle/>
          <a:p>
            <a:pPr algn="l"/>
            <a:fld id="{90B138ED-E00C-43B8-82CE-C0BE17924E95}" type="slidenum">
              <a:rPr lang="it-IT" smtClean="0"/>
              <a:pPr algn="l"/>
              <a:t>9</a:t>
            </a:fld>
            <a:endParaRPr lang="it-IT" dirty="0"/>
          </a:p>
        </p:txBody>
      </p:sp>
      <p:pic>
        <p:nvPicPr>
          <p:cNvPr id="8" name="Picture 2" descr="https://lh5.googleusercontent.com/TAn9fpJSiWZevg4it6FzjD6R6LUHy_E3aFhMAk9uMinjcuTQiFzU53DOCTsdIsH2YBkSsukgtU2kYSF2SdbfOSqowOG1BuusxAP_WLhWhCFVRcL4Nb06asJemVsrJGym09DWtV5Fvo4Ll1m-lKLIhA=s2048">
            <a:extLst>
              <a:ext uri="{FF2B5EF4-FFF2-40B4-BE49-F238E27FC236}">
                <a16:creationId xmlns:a16="http://schemas.microsoft.com/office/drawing/2014/main" id="{75CC0F96-F31C-4D71-9EDF-95372BAAD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1" y="81650"/>
            <a:ext cx="2003163" cy="10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piè di pagina 8">
            <a:extLst>
              <a:ext uri="{FF2B5EF4-FFF2-40B4-BE49-F238E27FC236}">
                <a16:creationId xmlns:a16="http://schemas.microsoft.com/office/drawing/2014/main" id="{3477A5FC-7E16-4AC8-8347-F1067B6D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131" y="6282577"/>
            <a:ext cx="7458706" cy="431999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  <a:highlight>
                  <a:srgbClr val="C0C0C0"/>
                </a:highlight>
              </a:rPr>
              <a:t>Audit della qualità e del riesame di Ateneo –  11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1153869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4236</TotalTime>
  <Words>3718</Words>
  <Application>Microsoft Office PowerPoint</Application>
  <PresentationFormat>Widescreen</PresentationFormat>
  <Paragraphs>380</Paragraphs>
  <Slides>25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Helvetica Neue</vt:lpstr>
      <vt:lpstr>Wingdings</vt:lpstr>
      <vt:lpstr>Tema di Office</vt:lpstr>
      <vt:lpstr>Audit della qualità e riesame di Ateneo 11.02.2025  Accreditamento di Unimore – Relazione preliminare CEV/ANVUR e sintesi dei risultati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Punti di Forza e Aree di Miglioramento più significative per ciascun Ambito di Valutazione – Ambito A</vt:lpstr>
      <vt:lpstr>Punti di Forza e Aree di Miglioramento più significative per ciascun Ambito di Valutazione – Ambito A</vt:lpstr>
      <vt:lpstr>Punti di Forza e Aree di Miglioramento più significative per ciascun Ambito di Valutazione – Ambito B</vt:lpstr>
      <vt:lpstr>Punti di Forza e Aree di Miglioramento più significative per ciascun Ambito di Valutazione – Ambito B</vt:lpstr>
      <vt:lpstr>Punti di Forza e Aree di Miglioramento più significative per ciascun Ambito di Valutazione – Ambito B</vt:lpstr>
      <vt:lpstr>Punti di Forza e Aree di Miglioramento più significative per ciascun Ambito di Valutazione – Ambito B</vt:lpstr>
      <vt:lpstr>Ancora sull’Ambito B – Buone Prassi e Raccomandazioni </vt:lpstr>
      <vt:lpstr>Punti di Forza e Aree di Miglioramento più significative per ciascun Ambito di Valutazione – Ambito C</vt:lpstr>
      <vt:lpstr>Punti di Forza e Aree di Miglioramento più significative per ciascun Ambito di Valutazione – Ambito C</vt:lpstr>
      <vt:lpstr>Punti di Forza e Aree di Miglioramento più significative per ciascun Ambito di Valutazione – Ambito D</vt:lpstr>
      <vt:lpstr>Punti di Forza e Aree di Miglioramento più significative per ciascun Ambito di Valutazione – Ambito D</vt:lpstr>
      <vt:lpstr>Punti di Forza e Aree di Miglioramento più significative per ciascun Ambito di Valutazione – Ambito E</vt:lpstr>
      <vt:lpstr>Punti di Forza e Aree di Miglioramento più significative per ciascun Ambito di Valutazione – Ambito 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della qualità e riesame di Ateneo 11.12.2020  Piano Operativo Annuale  della Qualità (POAnQ) 2020</dc:title>
  <dc:creator>Antonio Ribba</dc:creator>
  <cp:lastModifiedBy>PQA</cp:lastModifiedBy>
  <cp:revision>1368</cp:revision>
  <dcterms:created xsi:type="dcterms:W3CDTF">2022-10-30T18:25:50Z</dcterms:created>
  <dcterms:modified xsi:type="dcterms:W3CDTF">2025-02-11T15:16:39Z</dcterms:modified>
</cp:coreProperties>
</file>